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Lst>
  <p:sldSz cx="18288000" cy="10287000"/>
  <p:notesSz cx="6858000" cy="9144000"/>
  <p:embeddedFontLst>
    <p:embeddedFont>
      <p:font typeface="Antonio Bold" charset="1" panose="02000803000000000000"/>
      <p:regular r:id="rId13"/>
    </p:embeddedFont>
    <p:embeddedFont>
      <p:font typeface="Roboto" charset="1" panose="02000000000000000000"/>
      <p:regular r:id="rId14"/>
    </p:embeddedFont>
    <p:embeddedFont>
      <p:font typeface="Roboto Bold" charset="1" panose="02000000000000000000"/>
      <p:regular r:id="rId15"/>
    </p:embeddedFont>
    <p:embeddedFont>
      <p:font typeface="Roboto Italics" charset="1" panose="02000000000000000000"/>
      <p:regular r:id="rId16"/>
    </p:embeddedFont>
    <p:embeddedFont>
      <p:font typeface="Antonio Bold Italics" charset="1" panose="02000803000000000000"/>
      <p:regular r:id="rId17"/>
    </p:embeddedFont>
    <p:embeddedFont>
      <p:font typeface="Roboto Bold Italics" charset="1" panose="020000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https://www.hcollman.com"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https://www.hcollman.com"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https://www.hcollman.com" TargetMode="External" Type="http://schemas.openxmlformats.org/officeDocument/2006/relationships/hyperlink"/><Relationship Id="rId5" Target="http://www.linkedin.com/in/holliscollman"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https://www.hcollman.com/blog/"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svg" Type="http://schemas.openxmlformats.org/officeDocument/2006/relationships/image"/><Relationship Id="rId11" Target="../media/image24.png" Type="http://schemas.openxmlformats.org/officeDocument/2006/relationships/image"/><Relationship Id="rId12" Target="../media/image25.svg" Type="http://schemas.openxmlformats.org/officeDocument/2006/relationships/image"/><Relationship Id="rId13" Target="http://www.linkedin.com/in/holliscollman" TargetMode="External" Type="http://schemas.openxmlformats.org/officeDocument/2006/relationships/hyperlink"/><Relationship Id="rId14" Target="https://www.hcollman.com" TargetMode="External" Type="http://schemas.openxmlformats.org/officeDocument/2006/relationships/hyperlink"/><Relationship Id="rId2" Target="../media/image15.jpeg" Type="http://schemas.openxmlformats.org/officeDocument/2006/relationships/image"/><Relationship Id="rId3" Target="../media/image16.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jpe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2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6FAC9D"/>
        </a:solidFill>
      </p:bgPr>
    </p:bg>
    <p:spTree>
      <p:nvGrpSpPr>
        <p:cNvPr id="1" name=""/>
        <p:cNvGrpSpPr/>
        <p:nvPr/>
      </p:nvGrpSpPr>
      <p:grpSpPr>
        <a:xfrm>
          <a:off x="0" y="0"/>
          <a:ext cx="0" cy="0"/>
          <a:chOff x="0" y="0"/>
          <a:chExt cx="0" cy="0"/>
        </a:xfrm>
      </p:grpSpPr>
      <p:grpSp>
        <p:nvGrpSpPr>
          <p:cNvPr name="Group 2" id="2"/>
          <p:cNvGrpSpPr/>
          <p:nvPr/>
        </p:nvGrpSpPr>
        <p:grpSpPr>
          <a:xfrm rot="0">
            <a:off x="12784730" y="0"/>
            <a:ext cx="5549402" cy="4912967"/>
            <a:chOff x="0" y="0"/>
            <a:chExt cx="991826" cy="878078"/>
          </a:xfrm>
        </p:grpSpPr>
        <p:sp>
          <p:nvSpPr>
            <p:cNvPr name="Freeform 3" id="3"/>
            <p:cNvSpPr/>
            <p:nvPr/>
          </p:nvSpPr>
          <p:spPr>
            <a:xfrm flipH="false" flipV="false" rot="0">
              <a:off x="0" y="0"/>
              <a:ext cx="991826" cy="878078"/>
            </a:xfrm>
            <a:custGeom>
              <a:avLst/>
              <a:gdLst/>
              <a:ahLst/>
              <a:cxnLst/>
              <a:rect r="r" b="b" t="t" l="l"/>
              <a:pathLst>
                <a:path h="878078" w="991826">
                  <a:moveTo>
                    <a:pt x="0" y="0"/>
                  </a:moveTo>
                  <a:lnTo>
                    <a:pt x="991826" y="0"/>
                  </a:lnTo>
                  <a:lnTo>
                    <a:pt x="991826" y="878078"/>
                  </a:lnTo>
                  <a:lnTo>
                    <a:pt x="0" y="878078"/>
                  </a:lnTo>
                  <a:close/>
                </a:path>
              </a:pathLst>
            </a:custGeom>
            <a:blipFill>
              <a:blip r:embed="rId2"/>
              <a:stretch>
                <a:fillRect l="0" t="-21290" r="0" b="-21290"/>
              </a:stretch>
            </a:blipFill>
          </p:spPr>
        </p:sp>
      </p:grpSp>
      <p:grpSp>
        <p:nvGrpSpPr>
          <p:cNvPr name="Group 4" id="4"/>
          <p:cNvGrpSpPr/>
          <p:nvPr/>
        </p:nvGrpSpPr>
        <p:grpSpPr>
          <a:xfrm rot="0">
            <a:off x="981075" y="6613211"/>
            <a:ext cx="6984839" cy="1001827"/>
            <a:chOff x="0" y="0"/>
            <a:chExt cx="1839628" cy="263856"/>
          </a:xfrm>
        </p:grpSpPr>
        <p:sp>
          <p:nvSpPr>
            <p:cNvPr name="Freeform 5" id="5"/>
            <p:cNvSpPr/>
            <p:nvPr/>
          </p:nvSpPr>
          <p:spPr>
            <a:xfrm flipH="false" flipV="false" rot="0">
              <a:off x="0" y="0"/>
              <a:ext cx="1839628" cy="263856"/>
            </a:xfrm>
            <a:custGeom>
              <a:avLst/>
              <a:gdLst/>
              <a:ahLst/>
              <a:cxnLst/>
              <a:rect r="r" b="b" t="t" l="l"/>
              <a:pathLst>
                <a:path h="263856" w="1839628">
                  <a:moveTo>
                    <a:pt x="56528" y="0"/>
                  </a:moveTo>
                  <a:lnTo>
                    <a:pt x="1783101" y="0"/>
                  </a:lnTo>
                  <a:cubicBezTo>
                    <a:pt x="1798093" y="0"/>
                    <a:pt x="1812471" y="5956"/>
                    <a:pt x="1823072" y="16557"/>
                  </a:cubicBezTo>
                  <a:cubicBezTo>
                    <a:pt x="1833673" y="27158"/>
                    <a:pt x="1839628" y="41536"/>
                    <a:pt x="1839628" y="56528"/>
                  </a:cubicBezTo>
                  <a:lnTo>
                    <a:pt x="1839628" y="207328"/>
                  </a:lnTo>
                  <a:cubicBezTo>
                    <a:pt x="1839628" y="238547"/>
                    <a:pt x="1814320" y="263856"/>
                    <a:pt x="1783101" y="263856"/>
                  </a:cubicBezTo>
                  <a:lnTo>
                    <a:pt x="56528" y="263856"/>
                  </a:lnTo>
                  <a:cubicBezTo>
                    <a:pt x="25308" y="263856"/>
                    <a:pt x="0" y="238547"/>
                    <a:pt x="0" y="207328"/>
                  </a:cubicBezTo>
                  <a:lnTo>
                    <a:pt x="0" y="56528"/>
                  </a:lnTo>
                  <a:cubicBezTo>
                    <a:pt x="0" y="25308"/>
                    <a:pt x="25308" y="0"/>
                    <a:pt x="56528" y="0"/>
                  </a:cubicBezTo>
                  <a:close/>
                </a:path>
              </a:pathLst>
            </a:custGeom>
            <a:solidFill>
              <a:srgbClr val="000000">
                <a:alpha val="0"/>
              </a:srgbClr>
            </a:solidFill>
            <a:ln w="19050" cap="rnd">
              <a:solidFill>
                <a:srgbClr val="AF081A"/>
              </a:solidFill>
              <a:prstDash val="solid"/>
              <a:round/>
            </a:ln>
          </p:spPr>
        </p:sp>
        <p:sp>
          <p:nvSpPr>
            <p:cNvPr name="TextBox 6" id="6"/>
            <p:cNvSpPr txBox="true"/>
            <p:nvPr/>
          </p:nvSpPr>
          <p:spPr>
            <a:xfrm>
              <a:off x="0" y="47625"/>
              <a:ext cx="1839628" cy="216231"/>
            </a:xfrm>
            <a:prstGeom prst="rect">
              <a:avLst/>
            </a:prstGeom>
          </p:spPr>
          <p:txBody>
            <a:bodyPr anchor="ctr" rtlCol="false" tIns="50800" lIns="50800" bIns="50800" rIns="50800"/>
            <a:lstStyle/>
            <a:p>
              <a:pPr algn="ctr">
                <a:lnSpc>
                  <a:spcPts val="2598"/>
                </a:lnSpc>
              </a:pPr>
            </a:p>
          </p:txBody>
        </p:sp>
      </p:grpSp>
      <p:sp>
        <p:nvSpPr>
          <p:cNvPr name="AutoShape 7" id="7"/>
          <p:cNvSpPr/>
          <p:nvPr/>
        </p:nvSpPr>
        <p:spPr>
          <a:xfrm>
            <a:off x="981075" y="1088062"/>
            <a:ext cx="1231023" cy="0"/>
          </a:xfrm>
          <a:prstGeom prst="line">
            <a:avLst/>
          </a:prstGeom>
          <a:ln cap="flat" w="19050">
            <a:solidFill>
              <a:srgbClr val="6FAC9D"/>
            </a:solidFill>
            <a:prstDash val="solid"/>
            <a:headEnd type="none" len="sm" w="sm"/>
            <a:tailEnd type="arrow" len="sm" w="med"/>
          </a:ln>
        </p:spPr>
      </p:sp>
      <p:sp>
        <p:nvSpPr>
          <p:cNvPr name="Freeform 8" id="8"/>
          <p:cNvSpPr/>
          <p:nvPr/>
        </p:nvSpPr>
        <p:spPr>
          <a:xfrm flipH="false" flipV="false" rot="0">
            <a:off x="11989260" y="6065413"/>
            <a:ext cx="3210145" cy="3099249"/>
          </a:xfrm>
          <a:custGeom>
            <a:avLst/>
            <a:gdLst/>
            <a:ahLst/>
            <a:cxnLst/>
            <a:rect r="r" b="b" t="t" l="l"/>
            <a:pathLst>
              <a:path h="3099249" w="3210145">
                <a:moveTo>
                  <a:pt x="0" y="0"/>
                </a:moveTo>
                <a:lnTo>
                  <a:pt x="3210145" y="0"/>
                </a:lnTo>
                <a:lnTo>
                  <a:pt x="3210145" y="3099249"/>
                </a:lnTo>
                <a:lnTo>
                  <a:pt x="0" y="30992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981075" y="2145532"/>
            <a:ext cx="8162925" cy="4059843"/>
          </a:xfrm>
          <a:prstGeom prst="rect">
            <a:avLst/>
          </a:prstGeom>
        </p:spPr>
        <p:txBody>
          <a:bodyPr anchor="t" rtlCol="false" tIns="0" lIns="0" bIns="0" rIns="0">
            <a:spAutoFit/>
          </a:bodyPr>
          <a:lstStyle/>
          <a:p>
            <a:pPr algn="l">
              <a:lnSpc>
                <a:spcPts val="15864"/>
              </a:lnSpc>
            </a:pPr>
            <a:r>
              <a:rPr lang="en-US" b="true" sz="14422">
                <a:solidFill>
                  <a:srgbClr val="AF081A"/>
                </a:solidFill>
                <a:latin typeface="Antonio Bold"/>
                <a:ea typeface="Antonio Bold"/>
                <a:cs typeface="Antonio Bold"/>
                <a:sym typeface="Antonio Bold"/>
              </a:rPr>
              <a:t>HOLLIS COLLMAN</a:t>
            </a:r>
          </a:p>
        </p:txBody>
      </p:sp>
      <p:sp>
        <p:nvSpPr>
          <p:cNvPr name="TextBox 10" id="10"/>
          <p:cNvSpPr txBox="true"/>
          <p:nvPr/>
        </p:nvSpPr>
        <p:spPr>
          <a:xfrm rot="0">
            <a:off x="1223449" y="6932446"/>
            <a:ext cx="6500091" cy="410982"/>
          </a:xfrm>
          <a:prstGeom prst="rect">
            <a:avLst/>
          </a:prstGeom>
        </p:spPr>
        <p:txBody>
          <a:bodyPr anchor="t" rtlCol="false" tIns="0" lIns="0" bIns="0" rIns="0">
            <a:spAutoFit/>
          </a:bodyPr>
          <a:lstStyle/>
          <a:p>
            <a:pPr algn="ctr">
              <a:lnSpc>
                <a:spcPts val="3055"/>
              </a:lnSpc>
            </a:pPr>
            <a:r>
              <a:rPr lang="en-US" sz="3055">
                <a:solidFill>
                  <a:srgbClr val="FFFCEF"/>
                </a:solidFill>
                <a:latin typeface="Roboto"/>
                <a:ea typeface="Roboto"/>
                <a:cs typeface="Roboto"/>
                <a:sym typeface="Roboto"/>
              </a:rPr>
              <a:t>collaborative, </a:t>
            </a:r>
            <a:r>
              <a:rPr lang="en-US" sz="3055">
                <a:solidFill>
                  <a:srgbClr val="E2B26A"/>
                </a:solidFill>
                <a:latin typeface="Roboto"/>
                <a:ea typeface="Roboto"/>
                <a:cs typeface="Roboto"/>
                <a:sym typeface="Roboto"/>
              </a:rPr>
              <a:t>colorful</a:t>
            </a:r>
            <a:r>
              <a:rPr lang="en-US" sz="3055">
                <a:solidFill>
                  <a:srgbClr val="FFFCEF"/>
                </a:solidFill>
                <a:latin typeface="Roboto"/>
                <a:ea typeface="Roboto"/>
                <a:cs typeface="Roboto"/>
                <a:sym typeface="Roboto"/>
              </a:rPr>
              <a:t> communicator</a:t>
            </a:r>
          </a:p>
        </p:txBody>
      </p:sp>
      <p:sp>
        <p:nvSpPr>
          <p:cNvPr name="TextBox 11" id="11"/>
          <p:cNvSpPr txBox="true"/>
          <p:nvPr/>
        </p:nvSpPr>
        <p:spPr>
          <a:xfrm rot="0">
            <a:off x="981075" y="9090353"/>
            <a:ext cx="4029616" cy="269875"/>
          </a:xfrm>
          <a:prstGeom prst="rect">
            <a:avLst/>
          </a:prstGeom>
        </p:spPr>
        <p:txBody>
          <a:bodyPr anchor="t" rtlCol="false" tIns="0" lIns="0" bIns="0" rIns="0">
            <a:spAutoFit/>
          </a:bodyPr>
          <a:lstStyle/>
          <a:p>
            <a:pPr algn="l">
              <a:lnSpc>
                <a:spcPts val="1999"/>
              </a:lnSpc>
            </a:pPr>
            <a:r>
              <a:rPr lang="en-US" sz="1999" u="sng">
                <a:solidFill>
                  <a:srgbClr val="FFFCEF"/>
                </a:solidFill>
                <a:latin typeface="Roboto"/>
                <a:ea typeface="Roboto"/>
                <a:cs typeface="Roboto"/>
                <a:sym typeface="Roboto"/>
                <a:hlinkClick r:id="rId5" tooltip="https://www.hcollman.com"/>
              </a:rPr>
              <a:t>www.hcollman.com</a:t>
            </a:r>
          </a:p>
        </p:txBody>
      </p:sp>
      <p:sp>
        <p:nvSpPr>
          <p:cNvPr name="TextBox 12" id="12"/>
          <p:cNvSpPr txBox="true"/>
          <p:nvPr/>
        </p:nvSpPr>
        <p:spPr>
          <a:xfrm rot="0">
            <a:off x="1028700" y="969952"/>
            <a:ext cx="1971743" cy="255270"/>
          </a:xfrm>
          <a:prstGeom prst="rect">
            <a:avLst/>
          </a:prstGeom>
        </p:spPr>
        <p:txBody>
          <a:bodyPr anchor="t" rtlCol="false" tIns="0" lIns="0" bIns="0" rIns="0">
            <a:spAutoFit/>
          </a:bodyPr>
          <a:lstStyle/>
          <a:p>
            <a:pPr algn="l">
              <a:lnSpc>
                <a:spcPts val="1800"/>
              </a:lnSpc>
            </a:pPr>
            <a:r>
              <a:rPr lang="en-US" sz="1800">
                <a:solidFill>
                  <a:srgbClr val="FFFCEF"/>
                </a:solidFill>
                <a:latin typeface="Roboto"/>
                <a:ea typeface="Roboto"/>
                <a:cs typeface="Roboto"/>
                <a:sym typeface="Roboto"/>
              </a:rPr>
              <a:t>My Portfolio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6FAC9D"/>
        </a:solidFill>
      </p:bgPr>
    </p:bg>
    <p:spTree>
      <p:nvGrpSpPr>
        <p:cNvPr id="1" name=""/>
        <p:cNvGrpSpPr/>
        <p:nvPr/>
      </p:nvGrpSpPr>
      <p:grpSpPr>
        <a:xfrm>
          <a:off x="0" y="0"/>
          <a:ext cx="0" cy="0"/>
          <a:chOff x="0" y="0"/>
          <a:chExt cx="0" cy="0"/>
        </a:xfrm>
      </p:grpSpPr>
      <p:grpSp>
        <p:nvGrpSpPr>
          <p:cNvPr name="Group 2" id="2"/>
          <p:cNvGrpSpPr/>
          <p:nvPr/>
        </p:nvGrpSpPr>
        <p:grpSpPr>
          <a:xfrm rot="0">
            <a:off x="0" y="950902"/>
            <a:ext cx="7223703" cy="8385196"/>
            <a:chOff x="0" y="0"/>
            <a:chExt cx="1616179" cy="1876043"/>
          </a:xfrm>
        </p:grpSpPr>
        <p:sp>
          <p:nvSpPr>
            <p:cNvPr name="Freeform 3" id="3"/>
            <p:cNvSpPr/>
            <p:nvPr/>
          </p:nvSpPr>
          <p:spPr>
            <a:xfrm flipH="false" flipV="false" rot="0">
              <a:off x="0" y="0"/>
              <a:ext cx="1616179" cy="1876043"/>
            </a:xfrm>
            <a:custGeom>
              <a:avLst/>
              <a:gdLst/>
              <a:ahLst/>
              <a:cxnLst/>
              <a:rect r="r" b="b" t="t" l="l"/>
              <a:pathLst>
                <a:path h="1876043" w="1616179">
                  <a:moveTo>
                    <a:pt x="0" y="0"/>
                  </a:moveTo>
                  <a:lnTo>
                    <a:pt x="1616179" y="0"/>
                  </a:lnTo>
                  <a:lnTo>
                    <a:pt x="1616179" y="1876043"/>
                  </a:lnTo>
                  <a:lnTo>
                    <a:pt x="0" y="1876043"/>
                  </a:lnTo>
                  <a:close/>
                </a:path>
              </a:pathLst>
            </a:custGeom>
            <a:blipFill>
              <a:blip r:embed="rId2"/>
              <a:stretch>
                <a:fillRect l="-8039" t="0" r="-8039" b="0"/>
              </a:stretch>
            </a:blipFill>
          </p:spPr>
        </p:sp>
      </p:grpSp>
      <p:sp>
        <p:nvSpPr>
          <p:cNvPr name="AutoShape 4" id="4"/>
          <p:cNvSpPr/>
          <p:nvPr/>
        </p:nvSpPr>
        <p:spPr>
          <a:xfrm>
            <a:off x="8358108" y="1088062"/>
            <a:ext cx="1231023" cy="0"/>
          </a:xfrm>
          <a:prstGeom prst="line">
            <a:avLst/>
          </a:prstGeom>
          <a:ln cap="flat" w="19050">
            <a:solidFill>
              <a:srgbClr val="E2B26A"/>
            </a:solidFill>
            <a:prstDash val="solid"/>
            <a:headEnd type="none" len="sm" w="sm"/>
            <a:tailEnd type="arrow" len="sm" w="med"/>
          </a:ln>
        </p:spPr>
      </p:sp>
      <p:sp>
        <p:nvSpPr>
          <p:cNvPr name="Freeform 5" id="5"/>
          <p:cNvSpPr/>
          <p:nvPr/>
        </p:nvSpPr>
        <p:spPr>
          <a:xfrm flipH="false" flipV="false" rot="0">
            <a:off x="15319462" y="6176940"/>
            <a:ext cx="2142483" cy="3159157"/>
          </a:xfrm>
          <a:custGeom>
            <a:avLst/>
            <a:gdLst/>
            <a:ahLst/>
            <a:cxnLst/>
            <a:rect r="r" b="b" t="t" l="l"/>
            <a:pathLst>
              <a:path h="3159157" w="2142483">
                <a:moveTo>
                  <a:pt x="0" y="0"/>
                </a:moveTo>
                <a:lnTo>
                  <a:pt x="2142484" y="0"/>
                </a:lnTo>
                <a:lnTo>
                  <a:pt x="2142484" y="3159158"/>
                </a:lnTo>
                <a:lnTo>
                  <a:pt x="0" y="31591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8261966" y="1914659"/>
            <a:ext cx="6308374" cy="1209675"/>
          </a:xfrm>
          <a:prstGeom prst="rect">
            <a:avLst/>
          </a:prstGeom>
        </p:spPr>
        <p:txBody>
          <a:bodyPr anchor="t" rtlCol="false" tIns="0" lIns="0" bIns="0" rIns="0">
            <a:spAutoFit/>
          </a:bodyPr>
          <a:lstStyle/>
          <a:p>
            <a:pPr algn="l">
              <a:lnSpc>
                <a:spcPts val="9000"/>
              </a:lnSpc>
            </a:pPr>
            <a:r>
              <a:rPr lang="en-US" sz="9000" b="true">
                <a:solidFill>
                  <a:srgbClr val="AF081A"/>
                </a:solidFill>
                <a:latin typeface="Antonio Bold"/>
                <a:ea typeface="Antonio Bold"/>
                <a:cs typeface="Antonio Bold"/>
                <a:sym typeface="Antonio Bold"/>
              </a:rPr>
              <a:t>HI THERE!</a:t>
            </a:r>
          </a:p>
        </p:txBody>
      </p:sp>
      <p:sp>
        <p:nvSpPr>
          <p:cNvPr name="TextBox 7" id="7"/>
          <p:cNvSpPr txBox="true"/>
          <p:nvPr/>
        </p:nvSpPr>
        <p:spPr>
          <a:xfrm rot="0">
            <a:off x="8261966" y="3507111"/>
            <a:ext cx="9199980" cy="2137827"/>
          </a:xfrm>
          <a:prstGeom prst="rect">
            <a:avLst/>
          </a:prstGeom>
        </p:spPr>
        <p:txBody>
          <a:bodyPr anchor="t" rtlCol="false" tIns="0" lIns="0" bIns="0" rIns="0">
            <a:spAutoFit/>
          </a:bodyPr>
          <a:lstStyle/>
          <a:p>
            <a:pPr algn="l">
              <a:lnSpc>
                <a:spcPts val="3441"/>
              </a:lnSpc>
            </a:pPr>
            <a:r>
              <a:rPr lang="en-US" sz="2458">
                <a:solidFill>
                  <a:srgbClr val="FFFCEF"/>
                </a:solidFill>
                <a:latin typeface="Roboto"/>
                <a:ea typeface="Roboto"/>
                <a:cs typeface="Roboto"/>
                <a:sym typeface="Roboto"/>
              </a:rPr>
              <a:t>My name is Hollis Collman. I am an inspired and detail-oriented lifelong learner, passionate about community and culture with an insatiable love for creating connections and making things that matter. I’m crafty, adventurous, naturally curious, and always looking for a challenge. </a:t>
            </a:r>
          </a:p>
        </p:txBody>
      </p:sp>
      <p:sp>
        <p:nvSpPr>
          <p:cNvPr name="TextBox 8" id="8"/>
          <p:cNvSpPr txBox="true"/>
          <p:nvPr/>
        </p:nvSpPr>
        <p:spPr>
          <a:xfrm rot="0">
            <a:off x="9921289" y="969952"/>
            <a:ext cx="1971743" cy="255270"/>
          </a:xfrm>
          <a:prstGeom prst="rect">
            <a:avLst/>
          </a:prstGeom>
        </p:spPr>
        <p:txBody>
          <a:bodyPr anchor="t" rtlCol="false" tIns="0" lIns="0" bIns="0" rIns="0">
            <a:spAutoFit/>
          </a:bodyPr>
          <a:lstStyle/>
          <a:p>
            <a:pPr algn="l">
              <a:lnSpc>
                <a:spcPts val="1800"/>
              </a:lnSpc>
            </a:pPr>
            <a:r>
              <a:rPr lang="en-US" sz="1800">
                <a:solidFill>
                  <a:srgbClr val="FFFCEF"/>
                </a:solidFill>
                <a:latin typeface="Roboto"/>
                <a:ea typeface="Roboto"/>
                <a:cs typeface="Roboto"/>
                <a:sym typeface="Roboto"/>
              </a:rPr>
              <a:t>About Me</a:t>
            </a:r>
          </a:p>
        </p:txBody>
      </p:sp>
      <p:sp>
        <p:nvSpPr>
          <p:cNvPr name="TextBox 9" id="9"/>
          <p:cNvSpPr txBox="true"/>
          <p:nvPr/>
        </p:nvSpPr>
        <p:spPr>
          <a:xfrm rot="0">
            <a:off x="8358108" y="9080828"/>
            <a:ext cx="4029616" cy="255270"/>
          </a:xfrm>
          <a:prstGeom prst="rect">
            <a:avLst/>
          </a:prstGeom>
        </p:spPr>
        <p:txBody>
          <a:bodyPr anchor="t" rtlCol="false" tIns="0" lIns="0" bIns="0" rIns="0">
            <a:spAutoFit/>
          </a:bodyPr>
          <a:lstStyle/>
          <a:p>
            <a:pPr algn="l">
              <a:lnSpc>
                <a:spcPts val="1800"/>
              </a:lnSpc>
            </a:pPr>
            <a:r>
              <a:rPr lang="en-US" sz="1800" u="sng">
                <a:solidFill>
                  <a:srgbClr val="FFFCEF"/>
                </a:solidFill>
                <a:latin typeface="Roboto"/>
                <a:ea typeface="Roboto"/>
                <a:cs typeface="Roboto"/>
                <a:sym typeface="Roboto"/>
                <a:hlinkClick r:id="rId5" tooltip="https://www.hcollman.com"/>
              </a:rPr>
              <a:t>www.hcollman.com</a:t>
            </a:r>
          </a:p>
        </p:txBody>
      </p:sp>
      <p:sp>
        <p:nvSpPr>
          <p:cNvPr name="TextBox 10" id="10"/>
          <p:cNvSpPr txBox="true"/>
          <p:nvPr/>
        </p:nvSpPr>
        <p:spPr>
          <a:xfrm rot="0">
            <a:off x="8261966" y="6043742"/>
            <a:ext cx="6522672" cy="1709202"/>
          </a:xfrm>
          <a:prstGeom prst="rect">
            <a:avLst/>
          </a:prstGeom>
        </p:spPr>
        <p:txBody>
          <a:bodyPr anchor="t" rtlCol="false" tIns="0" lIns="0" bIns="0" rIns="0">
            <a:spAutoFit/>
          </a:bodyPr>
          <a:lstStyle/>
          <a:p>
            <a:pPr algn="l">
              <a:lnSpc>
                <a:spcPts val="3441"/>
              </a:lnSpc>
            </a:pPr>
            <a:r>
              <a:rPr lang="en-US" sz="2458">
                <a:solidFill>
                  <a:srgbClr val="FFFCEF"/>
                </a:solidFill>
                <a:latin typeface="Roboto"/>
                <a:ea typeface="Roboto"/>
                <a:cs typeface="Roboto"/>
                <a:sym typeface="Roboto"/>
              </a:rPr>
              <a:t>My interests lie in brand development, creative storytelling, traditional PR, and vibe curation. I have an eye for aesthetics and love combining my passion for perfection into my work.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6FAC9D"/>
        </a:solidFill>
      </p:bgPr>
    </p:bg>
    <p:spTree>
      <p:nvGrpSpPr>
        <p:cNvPr id="1" name=""/>
        <p:cNvGrpSpPr/>
        <p:nvPr/>
      </p:nvGrpSpPr>
      <p:grpSpPr>
        <a:xfrm>
          <a:off x="0" y="0"/>
          <a:ext cx="0" cy="0"/>
          <a:chOff x="0" y="0"/>
          <a:chExt cx="0" cy="0"/>
        </a:xfrm>
      </p:grpSpPr>
      <p:sp>
        <p:nvSpPr>
          <p:cNvPr name="AutoShape 2" id="2"/>
          <p:cNvSpPr/>
          <p:nvPr/>
        </p:nvSpPr>
        <p:spPr>
          <a:xfrm>
            <a:off x="981075" y="1088062"/>
            <a:ext cx="1231023" cy="0"/>
          </a:xfrm>
          <a:prstGeom prst="line">
            <a:avLst/>
          </a:prstGeom>
          <a:ln cap="flat" w="19050">
            <a:solidFill>
              <a:srgbClr val="E2B26A"/>
            </a:solidFill>
            <a:prstDash val="solid"/>
            <a:headEnd type="none" len="sm" w="sm"/>
            <a:tailEnd type="arrow" len="sm" w="med"/>
          </a:ln>
        </p:spPr>
      </p:sp>
      <p:sp>
        <p:nvSpPr>
          <p:cNvPr name="AutoShape 3" id="3"/>
          <p:cNvSpPr/>
          <p:nvPr/>
        </p:nvSpPr>
        <p:spPr>
          <a:xfrm>
            <a:off x="6972496" y="654147"/>
            <a:ext cx="0" cy="9632853"/>
          </a:xfrm>
          <a:prstGeom prst="line">
            <a:avLst/>
          </a:prstGeom>
          <a:ln cap="flat" w="19050">
            <a:solidFill>
              <a:srgbClr val="E2B26A"/>
            </a:solidFill>
            <a:prstDash val="solid"/>
            <a:headEnd type="none" len="sm" w="sm"/>
            <a:tailEnd type="none" len="sm" w="sm"/>
          </a:ln>
        </p:spPr>
      </p:sp>
      <p:sp>
        <p:nvSpPr>
          <p:cNvPr name="AutoShape 4" id="4"/>
          <p:cNvSpPr/>
          <p:nvPr/>
        </p:nvSpPr>
        <p:spPr>
          <a:xfrm>
            <a:off x="6972496" y="644622"/>
            <a:ext cx="276132" cy="0"/>
          </a:xfrm>
          <a:prstGeom prst="line">
            <a:avLst/>
          </a:prstGeom>
          <a:ln cap="flat" w="19050">
            <a:solidFill>
              <a:srgbClr val="E2B26A"/>
            </a:solidFill>
            <a:prstDash val="solid"/>
            <a:headEnd type="none" len="sm" w="sm"/>
            <a:tailEnd type="arrow" len="sm" w="med"/>
          </a:ln>
        </p:spPr>
      </p:sp>
      <p:sp>
        <p:nvSpPr>
          <p:cNvPr name="AutoShape 5" id="5"/>
          <p:cNvSpPr/>
          <p:nvPr/>
        </p:nvSpPr>
        <p:spPr>
          <a:xfrm>
            <a:off x="6972496" y="4446904"/>
            <a:ext cx="276132" cy="0"/>
          </a:xfrm>
          <a:prstGeom prst="line">
            <a:avLst/>
          </a:prstGeom>
          <a:ln cap="flat" w="19050">
            <a:solidFill>
              <a:srgbClr val="E2B26A"/>
            </a:solidFill>
            <a:prstDash val="solid"/>
            <a:headEnd type="none" len="sm" w="sm"/>
            <a:tailEnd type="arrow" len="sm" w="med"/>
          </a:ln>
        </p:spPr>
      </p:sp>
      <p:sp>
        <p:nvSpPr>
          <p:cNvPr name="AutoShape 6" id="6"/>
          <p:cNvSpPr/>
          <p:nvPr/>
        </p:nvSpPr>
        <p:spPr>
          <a:xfrm>
            <a:off x="6972496" y="7508476"/>
            <a:ext cx="276132" cy="0"/>
          </a:xfrm>
          <a:prstGeom prst="line">
            <a:avLst/>
          </a:prstGeom>
          <a:ln cap="flat" w="19050">
            <a:solidFill>
              <a:srgbClr val="E2B26A"/>
            </a:solidFill>
            <a:prstDash val="solid"/>
            <a:headEnd type="none" len="sm" w="sm"/>
            <a:tailEnd type="arrow" len="sm" w="med"/>
          </a:ln>
        </p:spPr>
      </p:sp>
      <p:sp>
        <p:nvSpPr>
          <p:cNvPr name="Freeform 7" id="7"/>
          <p:cNvSpPr/>
          <p:nvPr/>
        </p:nvSpPr>
        <p:spPr>
          <a:xfrm flipH="false" flipV="false" rot="0">
            <a:off x="1711259" y="5593754"/>
            <a:ext cx="2915055" cy="3071418"/>
          </a:xfrm>
          <a:custGeom>
            <a:avLst/>
            <a:gdLst/>
            <a:ahLst/>
            <a:cxnLst/>
            <a:rect r="r" b="b" t="t" l="l"/>
            <a:pathLst>
              <a:path h="3071418" w="2915055">
                <a:moveTo>
                  <a:pt x="0" y="0"/>
                </a:moveTo>
                <a:lnTo>
                  <a:pt x="2915054" y="0"/>
                </a:lnTo>
                <a:lnTo>
                  <a:pt x="2915054" y="3071417"/>
                </a:lnTo>
                <a:lnTo>
                  <a:pt x="0" y="30714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981075" y="1654768"/>
            <a:ext cx="5478232" cy="2552700"/>
          </a:xfrm>
          <a:prstGeom prst="rect">
            <a:avLst/>
          </a:prstGeom>
        </p:spPr>
        <p:txBody>
          <a:bodyPr anchor="t" rtlCol="false" tIns="0" lIns="0" bIns="0" rIns="0">
            <a:spAutoFit/>
          </a:bodyPr>
          <a:lstStyle/>
          <a:p>
            <a:pPr algn="l">
              <a:lnSpc>
                <a:spcPts val="9900"/>
              </a:lnSpc>
            </a:pPr>
            <a:r>
              <a:rPr lang="en-US" sz="9000" b="true">
                <a:solidFill>
                  <a:srgbClr val="AF081A"/>
                </a:solidFill>
                <a:latin typeface="Antonio Bold"/>
                <a:ea typeface="Antonio Bold"/>
                <a:cs typeface="Antonio Bold"/>
                <a:sym typeface="Antonio Bold"/>
              </a:rPr>
              <a:t>WORK EXPERIENCE</a:t>
            </a:r>
          </a:p>
        </p:txBody>
      </p:sp>
      <p:sp>
        <p:nvSpPr>
          <p:cNvPr name="TextBox 9" id="9"/>
          <p:cNvSpPr txBox="true"/>
          <p:nvPr/>
        </p:nvSpPr>
        <p:spPr>
          <a:xfrm rot="0">
            <a:off x="981075" y="9277350"/>
            <a:ext cx="4029616" cy="255270"/>
          </a:xfrm>
          <a:prstGeom prst="rect">
            <a:avLst/>
          </a:prstGeom>
        </p:spPr>
        <p:txBody>
          <a:bodyPr anchor="t" rtlCol="false" tIns="0" lIns="0" bIns="0" rIns="0">
            <a:spAutoFit/>
          </a:bodyPr>
          <a:lstStyle/>
          <a:p>
            <a:pPr algn="l">
              <a:lnSpc>
                <a:spcPts val="1800"/>
              </a:lnSpc>
            </a:pPr>
            <a:r>
              <a:rPr lang="en-US" sz="1800" u="sng">
                <a:solidFill>
                  <a:srgbClr val="FFFCEF"/>
                </a:solidFill>
                <a:latin typeface="Roboto"/>
                <a:ea typeface="Roboto"/>
                <a:cs typeface="Roboto"/>
                <a:sym typeface="Roboto"/>
                <a:hlinkClick r:id="rId4" tooltip="https://www.hcollman.com"/>
              </a:rPr>
              <a:t>www.hcollman.com</a:t>
            </a:r>
          </a:p>
        </p:txBody>
      </p:sp>
      <p:sp>
        <p:nvSpPr>
          <p:cNvPr name="TextBox 10" id="10"/>
          <p:cNvSpPr txBox="true"/>
          <p:nvPr/>
        </p:nvSpPr>
        <p:spPr>
          <a:xfrm rot="0">
            <a:off x="1711259" y="4493218"/>
            <a:ext cx="5012550" cy="507407"/>
          </a:xfrm>
          <a:prstGeom prst="rect">
            <a:avLst/>
          </a:prstGeom>
        </p:spPr>
        <p:txBody>
          <a:bodyPr anchor="t" rtlCol="false" tIns="0" lIns="0" bIns="0" rIns="0">
            <a:spAutoFit/>
          </a:bodyPr>
          <a:lstStyle/>
          <a:p>
            <a:pPr algn="just">
              <a:lnSpc>
                <a:spcPts val="4057"/>
              </a:lnSpc>
            </a:pPr>
            <a:r>
              <a:rPr lang="en-US" sz="2898" u="sng">
                <a:solidFill>
                  <a:srgbClr val="FFFCEF"/>
                </a:solidFill>
                <a:latin typeface="Roboto"/>
                <a:ea typeface="Roboto"/>
                <a:cs typeface="Roboto"/>
                <a:sym typeface="Roboto"/>
                <a:hlinkClick r:id="rId5" tooltip="http://www.linkedin.com/in/holliscollman"/>
              </a:rPr>
              <a:t>View my LinkedIn!</a:t>
            </a:r>
          </a:p>
        </p:txBody>
      </p:sp>
      <p:sp>
        <p:nvSpPr>
          <p:cNvPr name="TextBox 11" id="11"/>
          <p:cNvSpPr txBox="true"/>
          <p:nvPr/>
        </p:nvSpPr>
        <p:spPr>
          <a:xfrm rot="0">
            <a:off x="7489392" y="514864"/>
            <a:ext cx="4359940" cy="513836"/>
          </a:xfrm>
          <a:prstGeom prst="rect">
            <a:avLst/>
          </a:prstGeom>
        </p:spPr>
        <p:txBody>
          <a:bodyPr anchor="t" rtlCol="false" tIns="0" lIns="0" bIns="0" rIns="0">
            <a:spAutoFit/>
          </a:bodyPr>
          <a:lstStyle/>
          <a:p>
            <a:pPr algn="l">
              <a:lnSpc>
                <a:spcPts val="4052"/>
              </a:lnSpc>
            </a:pPr>
            <a:r>
              <a:rPr lang="en-US" sz="3684" b="true">
                <a:solidFill>
                  <a:srgbClr val="AF081A"/>
                </a:solidFill>
                <a:latin typeface="Antonio Bold"/>
                <a:ea typeface="Antonio Bold"/>
                <a:cs typeface="Antonio Bold"/>
                <a:sym typeface="Antonio Bold"/>
              </a:rPr>
              <a:t>PR &amp; MARKETING INTERN</a:t>
            </a:r>
          </a:p>
        </p:txBody>
      </p:sp>
      <p:sp>
        <p:nvSpPr>
          <p:cNvPr name="TextBox 12" id="12"/>
          <p:cNvSpPr txBox="true"/>
          <p:nvPr/>
        </p:nvSpPr>
        <p:spPr>
          <a:xfrm rot="0">
            <a:off x="7505741" y="3975031"/>
            <a:ext cx="5181601" cy="1028508"/>
          </a:xfrm>
          <a:prstGeom prst="rect">
            <a:avLst/>
          </a:prstGeom>
        </p:spPr>
        <p:txBody>
          <a:bodyPr anchor="t" rtlCol="false" tIns="0" lIns="0" bIns="0" rIns="0">
            <a:spAutoFit/>
          </a:bodyPr>
          <a:lstStyle/>
          <a:p>
            <a:pPr algn="l">
              <a:lnSpc>
                <a:spcPts val="4052"/>
              </a:lnSpc>
            </a:pPr>
            <a:r>
              <a:rPr lang="en-US" sz="3684" b="true">
                <a:solidFill>
                  <a:srgbClr val="AF081A"/>
                </a:solidFill>
                <a:latin typeface="Antonio Bold"/>
                <a:ea typeface="Antonio Bold"/>
                <a:cs typeface="Antonio Bold"/>
                <a:sym typeface="Antonio Bold"/>
              </a:rPr>
              <a:t>AGENCY ASSOCIATE, </a:t>
            </a:r>
          </a:p>
          <a:p>
            <a:pPr algn="l">
              <a:lnSpc>
                <a:spcPts val="4052"/>
              </a:lnSpc>
            </a:pPr>
            <a:r>
              <a:rPr lang="en-US" sz="3684" b="true">
                <a:solidFill>
                  <a:srgbClr val="AF081A"/>
                </a:solidFill>
                <a:latin typeface="Antonio Bold"/>
                <a:ea typeface="Antonio Bold"/>
                <a:cs typeface="Antonio Bold"/>
                <a:sym typeface="Antonio Bold"/>
              </a:rPr>
              <a:t>CHARLESTON WINE + FOOD</a:t>
            </a:r>
          </a:p>
        </p:txBody>
      </p:sp>
      <p:sp>
        <p:nvSpPr>
          <p:cNvPr name="TextBox 13" id="13"/>
          <p:cNvSpPr txBox="true"/>
          <p:nvPr/>
        </p:nvSpPr>
        <p:spPr>
          <a:xfrm rot="0">
            <a:off x="7433841" y="1234311"/>
            <a:ext cx="10024034" cy="2397819"/>
          </a:xfrm>
          <a:prstGeom prst="rect">
            <a:avLst/>
          </a:prstGeom>
        </p:spPr>
        <p:txBody>
          <a:bodyPr anchor="t" rtlCol="false" tIns="0" lIns="0" bIns="0" rIns="0">
            <a:spAutoFit/>
          </a:bodyPr>
          <a:lstStyle/>
          <a:p>
            <a:pPr algn="l" marL="426750" indent="-213375" lvl="1">
              <a:lnSpc>
                <a:spcPts val="3182"/>
              </a:lnSpc>
              <a:buFont typeface="Arial"/>
              <a:buChar char="•"/>
            </a:pPr>
            <a:r>
              <a:rPr lang="en-US" sz="1976">
                <a:solidFill>
                  <a:srgbClr val="FFFCEF"/>
                </a:solidFill>
                <a:latin typeface="Roboto"/>
                <a:ea typeface="Roboto"/>
                <a:cs typeface="Roboto"/>
                <a:sym typeface="Roboto"/>
              </a:rPr>
              <a:t>Redesign One Region’s website: update content, mission statement, and key initiatives with updated language and visuals.</a:t>
            </a:r>
          </a:p>
          <a:p>
            <a:pPr algn="l" marL="426750" indent="-213375" lvl="1">
              <a:lnSpc>
                <a:spcPts val="3182"/>
              </a:lnSpc>
              <a:buFont typeface="Arial"/>
              <a:buChar char="•"/>
            </a:pPr>
            <a:r>
              <a:rPr lang="en-US" sz="1976">
                <a:solidFill>
                  <a:srgbClr val="FFFCEF"/>
                </a:solidFill>
                <a:latin typeface="Roboto"/>
                <a:ea typeface="Roboto"/>
                <a:cs typeface="Roboto"/>
                <a:sym typeface="Roboto"/>
              </a:rPr>
              <a:t>Manage LinkedIn content, craft posts to highlight impact, success stories, and key initiatives of O.R. and Lead Agents. Increased following and engagement by 34% in 6 weeks. </a:t>
            </a:r>
          </a:p>
          <a:p>
            <a:pPr algn="l" marL="426750" indent="-213375" lvl="1">
              <a:lnSpc>
                <a:spcPts val="3182"/>
              </a:lnSpc>
              <a:buFont typeface="Arial"/>
              <a:buChar char="•"/>
            </a:pPr>
            <a:r>
              <a:rPr lang="en-US" sz="1976">
                <a:solidFill>
                  <a:srgbClr val="FFFCEF"/>
                </a:solidFill>
                <a:latin typeface="Roboto"/>
                <a:ea typeface="Roboto"/>
                <a:cs typeface="Roboto"/>
                <a:sym typeface="Roboto"/>
              </a:rPr>
              <a:t>Research regional initiatives and industry trends to support marketing and PR efforts.</a:t>
            </a:r>
          </a:p>
        </p:txBody>
      </p:sp>
      <p:sp>
        <p:nvSpPr>
          <p:cNvPr name="TextBox 14" id="14"/>
          <p:cNvSpPr txBox="true"/>
          <p:nvPr/>
        </p:nvSpPr>
        <p:spPr>
          <a:xfrm rot="0">
            <a:off x="7433841" y="5194039"/>
            <a:ext cx="10206353" cy="1665146"/>
          </a:xfrm>
          <a:prstGeom prst="rect">
            <a:avLst/>
          </a:prstGeom>
        </p:spPr>
        <p:txBody>
          <a:bodyPr anchor="t" rtlCol="false" tIns="0" lIns="0" bIns="0" rIns="0">
            <a:spAutoFit/>
          </a:bodyPr>
          <a:lstStyle/>
          <a:p>
            <a:pPr algn="l" marL="429041" indent="-214520" lvl="1">
              <a:lnSpc>
                <a:spcPts val="3358"/>
              </a:lnSpc>
              <a:buFont typeface="Arial"/>
              <a:buChar char="•"/>
            </a:pPr>
            <a:r>
              <a:rPr lang="en-US" sz="1987">
                <a:solidFill>
                  <a:srgbClr val="FFFCEF"/>
                </a:solidFill>
                <a:latin typeface="Roboto"/>
                <a:ea typeface="Roboto"/>
                <a:cs typeface="Roboto"/>
                <a:sym typeface="Roboto"/>
              </a:rPr>
              <a:t>Conduct primary and secondary research to inform communication planning efforts.</a:t>
            </a:r>
          </a:p>
          <a:p>
            <a:pPr algn="l" marL="429041" indent="-214520" lvl="1">
              <a:lnSpc>
                <a:spcPts val="3358"/>
              </a:lnSpc>
              <a:buFont typeface="Arial"/>
              <a:buChar char="•"/>
            </a:pPr>
            <a:r>
              <a:rPr lang="en-US" sz="1987">
                <a:solidFill>
                  <a:srgbClr val="FFFCEF"/>
                </a:solidFill>
                <a:latin typeface="Roboto"/>
                <a:ea typeface="Roboto"/>
                <a:cs typeface="Roboto"/>
                <a:sym typeface="Roboto"/>
              </a:rPr>
              <a:t>Outline client needs/goals and develop detailed timelines to satisfy them. </a:t>
            </a:r>
          </a:p>
          <a:p>
            <a:pPr algn="l" marL="429041" indent="-214520" lvl="1">
              <a:lnSpc>
                <a:spcPts val="3358"/>
              </a:lnSpc>
              <a:buFont typeface="Arial"/>
              <a:buChar char="•"/>
            </a:pPr>
            <a:r>
              <a:rPr lang="en-US" sz="1987">
                <a:solidFill>
                  <a:srgbClr val="FFFCEF"/>
                </a:solidFill>
                <a:latin typeface="Roboto"/>
                <a:ea typeface="Roboto"/>
                <a:cs typeface="Roboto"/>
                <a:sym typeface="Roboto"/>
              </a:rPr>
              <a:t>Responsible for designing and producing external messaging: community outreach, partnerships, community events participation, CSR efforts and brand visibility.</a:t>
            </a:r>
          </a:p>
        </p:txBody>
      </p:sp>
      <p:sp>
        <p:nvSpPr>
          <p:cNvPr name="TextBox 15" id="15"/>
          <p:cNvSpPr txBox="true"/>
          <p:nvPr/>
        </p:nvSpPr>
        <p:spPr>
          <a:xfrm rot="0">
            <a:off x="12248324" y="549511"/>
            <a:ext cx="2590800" cy="382312"/>
          </a:xfrm>
          <a:prstGeom prst="rect">
            <a:avLst/>
          </a:prstGeom>
        </p:spPr>
        <p:txBody>
          <a:bodyPr anchor="t" rtlCol="false" tIns="0" lIns="0" bIns="0" rIns="0">
            <a:spAutoFit/>
          </a:bodyPr>
          <a:lstStyle/>
          <a:p>
            <a:pPr algn="l">
              <a:lnSpc>
                <a:spcPts val="3077"/>
              </a:lnSpc>
            </a:pPr>
            <a:r>
              <a:rPr lang="en-US" sz="2198" b="true">
                <a:solidFill>
                  <a:srgbClr val="FFFCEF"/>
                </a:solidFill>
                <a:latin typeface="Roboto Bold"/>
                <a:ea typeface="Roboto Bold"/>
                <a:cs typeface="Roboto Bold"/>
                <a:sym typeface="Roboto Bold"/>
              </a:rPr>
              <a:t>One Region Strategy</a:t>
            </a:r>
          </a:p>
        </p:txBody>
      </p:sp>
      <p:sp>
        <p:nvSpPr>
          <p:cNvPr name="TextBox 16" id="16"/>
          <p:cNvSpPr txBox="true"/>
          <p:nvPr/>
        </p:nvSpPr>
        <p:spPr>
          <a:xfrm rot="0">
            <a:off x="12244261" y="4231936"/>
            <a:ext cx="2883958" cy="382312"/>
          </a:xfrm>
          <a:prstGeom prst="rect">
            <a:avLst/>
          </a:prstGeom>
        </p:spPr>
        <p:txBody>
          <a:bodyPr anchor="t" rtlCol="false" tIns="0" lIns="0" bIns="0" rIns="0">
            <a:spAutoFit/>
          </a:bodyPr>
          <a:lstStyle/>
          <a:p>
            <a:pPr algn="l">
              <a:lnSpc>
                <a:spcPts val="3077"/>
              </a:lnSpc>
            </a:pPr>
            <a:r>
              <a:rPr lang="en-US" sz="2198" b="true">
                <a:solidFill>
                  <a:srgbClr val="FFFCEF"/>
                </a:solidFill>
                <a:latin typeface="Roboto Bold"/>
                <a:ea typeface="Roboto Bold"/>
                <a:cs typeface="Roboto Bold"/>
                <a:sym typeface="Roboto Bold"/>
              </a:rPr>
              <a:t>College of Charleston</a:t>
            </a:r>
          </a:p>
        </p:txBody>
      </p:sp>
      <p:sp>
        <p:nvSpPr>
          <p:cNvPr name="TextBox 17" id="17"/>
          <p:cNvSpPr txBox="true"/>
          <p:nvPr/>
        </p:nvSpPr>
        <p:spPr>
          <a:xfrm rot="0">
            <a:off x="15238116" y="606522"/>
            <a:ext cx="2219760" cy="316271"/>
          </a:xfrm>
          <a:prstGeom prst="rect">
            <a:avLst/>
          </a:prstGeom>
        </p:spPr>
        <p:txBody>
          <a:bodyPr anchor="t" rtlCol="false" tIns="0" lIns="0" bIns="0" rIns="0">
            <a:spAutoFit/>
          </a:bodyPr>
          <a:lstStyle/>
          <a:p>
            <a:pPr algn="r">
              <a:lnSpc>
                <a:spcPts val="2517"/>
              </a:lnSpc>
            </a:pPr>
            <a:r>
              <a:rPr lang="en-US" sz="1798" i="true">
                <a:solidFill>
                  <a:srgbClr val="FFFCEF"/>
                </a:solidFill>
                <a:latin typeface="Roboto Italics"/>
                <a:ea typeface="Roboto Italics"/>
                <a:cs typeface="Roboto Italics"/>
                <a:sym typeface="Roboto Italics"/>
              </a:rPr>
              <a:t>Jan 2025 - May 2025</a:t>
            </a:r>
          </a:p>
        </p:txBody>
      </p:sp>
      <p:sp>
        <p:nvSpPr>
          <p:cNvPr name="TextBox 18" id="18"/>
          <p:cNvSpPr txBox="true"/>
          <p:nvPr/>
        </p:nvSpPr>
        <p:spPr>
          <a:xfrm rot="0">
            <a:off x="14839124" y="4283524"/>
            <a:ext cx="2928361" cy="316271"/>
          </a:xfrm>
          <a:prstGeom prst="rect">
            <a:avLst/>
          </a:prstGeom>
        </p:spPr>
        <p:txBody>
          <a:bodyPr anchor="t" rtlCol="false" tIns="0" lIns="0" bIns="0" rIns="0">
            <a:spAutoFit/>
          </a:bodyPr>
          <a:lstStyle/>
          <a:p>
            <a:pPr algn="r">
              <a:lnSpc>
                <a:spcPts val="2517"/>
              </a:lnSpc>
            </a:pPr>
            <a:r>
              <a:rPr lang="en-US" sz="1798" i="true">
                <a:solidFill>
                  <a:srgbClr val="FFFCEF"/>
                </a:solidFill>
                <a:latin typeface="Roboto Italics"/>
                <a:ea typeface="Roboto Italics"/>
                <a:cs typeface="Roboto Italics"/>
                <a:sym typeface="Roboto Italics"/>
              </a:rPr>
              <a:t>August 2024 - May 2025</a:t>
            </a:r>
          </a:p>
        </p:txBody>
      </p:sp>
      <p:sp>
        <p:nvSpPr>
          <p:cNvPr name="TextBox 19" id="19"/>
          <p:cNvSpPr txBox="true"/>
          <p:nvPr/>
        </p:nvSpPr>
        <p:spPr>
          <a:xfrm rot="0">
            <a:off x="7505741" y="7265846"/>
            <a:ext cx="5635251" cy="513836"/>
          </a:xfrm>
          <a:prstGeom prst="rect">
            <a:avLst/>
          </a:prstGeom>
        </p:spPr>
        <p:txBody>
          <a:bodyPr anchor="t" rtlCol="false" tIns="0" lIns="0" bIns="0" rIns="0">
            <a:spAutoFit/>
          </a:bodyPr>
          <a:lstStyle/>
          <a:p>
            <a:pPr algn="l">
              <a:lnSpc>
                <a:spcPts val="4052"/>
              </a:lnSpc>
            </a:pPr>
            <a:r>
              <a:rPr lang="en-US" sz="3684" b="true">
                <a:solidFill>
                  <a:srgbClr val="AF081A"/>
                </a:solidFill>
                <a:latin typeface="Antonio Bold"/>
                <a:ea typeface="Antonio Bold"/>
                <a:cs typeface="Antonio Bold"/>
                <a:sym typeface="Antonio Bold"/>
              </a:rPr>
              <a:t>PR &amp; MARKETING INTERN</a:t>
            </a:r>
          </a:p>
        </p:txBody>
      </p:sp>
      <p:sp>
        <p:nvSpPr>
          <p:cNvPr name="TextBox 20" id="20"/>
          <p:cNvSpPr txBox="true"/>
          <p:nvPr/>
        </p:nvSpPr>
        <p:spPr>
          <a:xfrm rot="0">
            <a:off x="12101745" y="7293508"/>
            <a:ext cx="2659776" cy="382312"/>
          </a:xfrm>
          <a:prstGeom prst="rect">
            <a:avLst/>
          </a:prstGeom>
        </p:spPr>
        <p:txBody>
          <a:bodyPr anchor="t" rtlCol="false" tIns="0" lIns="0" bIns="0" rIns="0">
            <a:spAutoFit/>
          </a:bodyPr>
          <a:lstStyle/>
          <a:p>
            <a:pPr algn="l">
              <a:lnSpc>
                <a:spcPts val="3077"/>
              </a:lnSpc>
            </a:pPr>
            <a:r>
              <a:rPr lang="en-US" sz="2198" b="true">
                <a:solidFill>
                  <a:srgbClr val="FFFCEF"/>
                </a:solidFill>
                <a:latin typeface="Roboto Bold"/>
                <a:ea typeface="Roboto Bold"/>
                <a:cs typeface="Roboto Bold"/>
                <a:sym typeface="Roboto Bold"/>
              </a:rPr>
              <a:t>OHM Radio 96.3FM</a:t>
            </a:r>
          </a:p>
        </p:txBody>
      </p:sp>
      <p:sp>
        <p:nvSpPr>
          <p:cNvPr name="TextBox 21" id="21"/>
          <p:cNvSpPr txBox="true"/>
          <p:nvPr/>
        </p:nvSpPr>
        <p:spPr>
          <a:xfrm rot="0">
            <a:off x="15285396" y="7293508"/>
            <a:ext cx="1589633" cy="332781"/>
          </a:xfrm>
          <a:prstGeom prst="rect">
            <a:avLst/>
          </a:prstGeom>
        </p:spPr>
        <p:txBody>
          <a:bodyPr anchor="t" rtlCol="false" tIns="0" lIns="0" bIns="0" rIns="0">
            <a:spAutoFit/>
          </a:bodyPr>
          <a:lstStyle/>
          <a:p>
            <a:pPr algn="r">
              <a:lnSpc>
                <a:spcPts val="2657"/>
              </a:lnSpc>
            </a:pPr>
            <a:r>
              <a:rPr lang="en-US" sz="1898" i="true">
                <a:solidFill>
                  <a:srgbClr val="FFFCEF"/>
                </a:solidFill>
                <a:latin typeface="Roboto Italics"/>
                <a:ea typeface="Roboto Italics"/>
                <a:cs typeface="Roboto Italics"/>
                <a:sym typeface="Roboto Italics"/>
              </a:rPr>
              <a:t>Summer 2024</a:t>
            </a:r>
          </a:p>
        </p:txBody>
      </p:sp>
      <p:sp>
        <p:nvSpPr>
          <p:cNvPr name="TextBox 22" id="22"/>
          <p:cNvSpPr txBox="true"/>
          <p:nvPr/>
        </p:nvSpPr>
        <p:spPr>
          <a:xfrm rot="0">
            <a:off x="7433841" y="7998757"/>
            <a:ext cx="10781028" cy="2288243"/>
          </a:xfrm>
          <a:prstGeom prst="rect">
            <a:avLst/>
          </a:prstGeom>
        </p:spPr>
        <p:txBody>
          <a:bodyPr anchor="t" rtlCol="false" tIns="0" lIns="0" bIns="0" rIns="0">
            <a:spAutoFit/>
          </a:bodyPr>
          <a:lstStyle/>
          <a:p>
            <a:pPr algn="l" marL="428276" indent="-214138" lvl="1">
              <a:lnSpc>
                <a:spcPts val="3094"/>
              </a:lnSpc>
              <a:buFont typeface="Arial"/>
              <a:buChar char="•"/>
            </a:pPr>
            <a:r>
              <a:rPr lang="en-US" sz="1983">
                <a:solidFill>
                  <a:srgbClr val="FFFCEF"/>
                </a:solidFill>
                <a:latin typeface="Roboto"/>
                <a:ea typeface="Roboto"/>
                <a:cs typeface="Roboto"/>
                <a:sym typeface="Roboto"/>
              </a:rPr>
              <a:t>Produced and hosted weekly show, </a:t>
            </a:r>
            <a:r>
              <a:rPr lang="en-US" sz="1983" i="true">
                <a:solidFill>
                  <a:srgbClr val="FFFCEF"/>
                </a:solidFill>
                <a:latin typeface="Roboto Italics"/>
                <a:ea typeface="Roboto Italics"/>
                <a:cs typeface="Roboto Italics"/>
                <a:sym typeface="Roboto Italics"/>
              </a:rPr>
              <a:t>Happy Hour with Holly,</a:t>
            </a:r>
            <a:r>
              <a:rPr lang="en-US" sz="1983">
                <a:solidFill>
                  <a:srgbClr val="FFFCEF"/>
                </a:solidFill>
                <a:latin typeface="Roboto"/>
                <a:ea typeface="Roboto"/>
                <a:cs typeface="Roboto"/>
                <a:sym typeface="Roboto"/>
              </a:rPr>
              <a:t> driving audience interaction. </a:t>
            </a:r>
          </a:p>
          <a:p>
            <a:pPr algn="l" marL="428276" indent="-214138" lvl="1">
              <a:lnSpc>
                <a:spcPts val="3094"/>
              </a:lnSpc>
              <a:buFont typeface="Arial"/>
              <a:buChar char="•"/>
            </a:pPr>
            <a:r>
              <a:rPr lang="en-US" sz="1983">
                <a:solidFill>
                  <a:srgbClr val="FFFCEF"/>
                </a:solidFill>
                <a:latin typeface="Roboto"/>
                <a:ea typeface="Roboto"/>
                <a:cs typeface="Roboto"/>
                <a:sym typeface="Roboto"/>
              </a:rPr>
              <a:t>Generated press releases for local events and MailChimp campaigns for weekly show archives, developing newsletters for 800+ subscribers. </a:t>
            </a:r>
          </a:p>
          <a:p>
            <a:pPr algn="l" marL="428276" indent="-214138" lvl="1">
              <a:lnSpc>
                <a:spcPts val="3094"/>
              </a:lnSpc>
              <a:buFont typeface="Arial"/>
              <a:buChar char="•"/>
            </a:pPr>
            <a:r>
              <a:rPr lang="en-US" sz="1983">
                <a:solidFill>
                  <a:srgbClr val="FFFCEF"/>
                </a:solidFill>
                <a:latin typeface="Roboto"/>
                <a:ea typeface="Roboto"/>
                <a:cs typeface="Roboto"/>
                <a:sym typeface="Roboto"/>
              </a:rPr>
              <a:t>Drafted new press kit to attract potential underwriters.</a:t>
            </a:r>
          </a:p>
          <a:p>
            <a:pPr algn="l" marL="428276" indent="-214138" lvl="1">
              <a:lnSpc>
                <a:spcPts val="3094"/>
              </a:lnSpc>
              <a:buFont typeface="Arial"/>
              <a:buChar char="•"/>
            </a:pPr>
            <a:r>
              <a:rPr lang="en-US" sz="1983">
                <a:solidFill>
                  <a:srgbClr val="FFFCEF"/>
                </a:solidFill>
                <a:latin typeface="Roboto"/>
                <a:ea typeface="Roboto"/>
                <a:cs typeface="Roboto"/>
                <a:sym typeface="Roboto"/>
              </a:rPr>
              <a:t>Managed email, news, and social media contact list.</a:t>
            </a:r>
          </a:p>
          <a:p>
            <a:pPr algn="l">
              <a:lnSpc>
                <a:spcPts val="3094"/>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6FAC9D"/>
        </a:solidFill>
      </p:bgPr>
    </p:bg>
    <p:spTree>
      <p:nvGrpSpPr>
        <p:cNvPr id="1" name=""/>
        <p:cNvGrpSpPr/>
        <p:nvPr/>
      </p:nvGrpSpPr>
      <p:grpSpPr>
        <a:xfrm>
          <a:off x="0" y="0"/>
          <a:ext cx="0" cy="0"/>
          <a:chOff x="0" y="0"/>
          <a:chExt cx="0" cy="0"/>
        </a:xfrm>
      </p:grpSpPr>
      <p:grpSp>
        <p:nvGrpSpPr>
          <p:cNvPr name="Group 2" id="2"/>
          <p:cNvGrpSpPr/>
          <p:nvPr/>
        </p:nvGrpSpPr>
        <p:grpSpPr>
          <a:xfrm rot="0">
            <a:off x="11484622" y="0"/>
            <a:ext cx="6803378" cy="10287000"/>
            <a:chOff x="0" y="0"/>
            <a:chExt cx="1522138" cy="2301539"/>
          </a:xfrm>
        </p:grpSpPr>
        <p:sp>
          <p:nvSpPr>
            <p:cNvPr name="Freeform 3" id="3"/>
            <p:cNvSpPr/>
            <p:nvPr/>
          </p:nvSpPr>
          <p:spPr>
            <a:xfrm flipH="false" flipV="false" rot="0">
              <a:off x="0" y="0"/>
              <a:ext cx="1522138" cy="2301539"/>
            </a:xfrm>
            <a:custGeom>
              <a:avLst/>
              <a:gdLst/>
              <a:ahLst/>
              <a:cxnLst/>
              <a:rect r="r" b="b" t="t" l="l"/>
              <a:pathLst>
                <a:path h="2301539" w="1522138">
                  <a:moveTo>
                    <a:pt x="0" y="0"/>
                  </a:moveTo>
                  <a:lnTo>
                    <a:pt x="1522138" y="0"/>
                  </a:lnTo>
                  <a:lnTo>
                    <a:pt x="1522138" y="2301539"/>
                  </a:lnTo>
                  <a:lnTo>
                    <a:pt x="0" y="2301539"/>
                  </a:lnTo>
                  <a:close/>
                </a:path>
              </a:pathLst>
            </a:custGeom>
            <a:blipFill>
              <a:blip r:embed="rId2"/>
              <a:stretch>
                <a:fillRect l="-6701" t="0" r="-6701" b="0"/>
              </a:stretch>
            </a:blipFill>
          </p:spPr>
        </p:sp>
      </p:grpSp>
      <p:sp>
        <p:nvSpPr>
          <p:cNvPr name="AutoShape 4" id="4"/>
          <p:cNvSpPr/>
          <p:nvPr/>
        </p:nvSpPr>
        <p:spPr>
          <a:xfrm>
            <a:off x="960719" y="653519"/>
            <a:ext cx="1231023" cy="0"/>
          </a:xfrm>
          <a:prstGeom prst="line">
            <a:avLst/>
          </a:prstGeom>
          <a:ln cap="flat" w="19050">
            <a:solidFill>
              <a:srgbClr val="E2B26A"/>
            </a:solidFill>
            <a:prstDash val="solid"/>
            <a:headEnd type="none" len="sm" w="sm"/>
            <a:tailEnd type="arrow" len="sm" w="med"/>
          </a:ln>
        </p:spPr>
      </p:sp>
      <p:sp>
        <p:nvSpPr>
          <p:cNvPr name="TextBox 5" id="5"/>
          <p:cNvSpPr txBox="true"/>
          <p:nvPr/>
        </p:nvSpPr>
        <p:spPr>
          <a:xfrm rot="0">
            <a:off x="639796" y="1103047"/>
            <a:ext cx="6191195" cy="1295400"/>
          </a:xfrm>
          <a:prstGeom prst="rect">
            <a:avLst/>
          </a:prstGeom>
        </p:spPr>
        <p:txBody>
          <a:bodyPr anchor="t" rtlCol="false" tIns="0" lIns="0" bIns="0" rIns="0">
            <a:spAutoFit/>
          </a:bodyPr>
          <a:lstStyle/>
          <a:p>
            <a:pPr algn="l">
              <a:lnSpc>
                <a:spcPts val="9900"/>
              </a:lnSpc>
            </a:pPr>
            <a:r>
              <a:rPr lang="en-US" sz="9000" b="true">
                <a:solidFill>
                  <a:srgbClr val="AF081A"/>
                </a:solidFill>
                <a:latin typeface="Antonio Bold"/>
                <a:ea typeface="Antonio Bold"/>
                <a:cs typeface="Antonio Bold"/>
                <a:sym typeface="Antonio Bold"/>
              </a:rPr>
              <a:t>BLOG POST: </a:t>
            </a:r>
          </a:p>
        </p:txBody>
      </p:sp>
      <p:sp>
        <p:nvSpPr>
          <p:cNvPr name="TextBox 6" id="6"/>
          <p:cNvSpPr txBox="true"/>
          <p:nvPr/>
        </p:nvSpPr>
        <p:spPr>
          <a:xfrm rot="0">
            <a:off x="3735393" y="9383090"/>
            <a:ext cx="4029616" cy="342264"/>
          </a:xfrm>
          <a:prstGeom prst="rect">
            <a:avLst/>
          </a:prstGeom>
        </p:spPr>
        <p:txBody>
          <a:bodyPr anchor="t" rtlCol="false" tIns="0" lIns="0" bIns="0" rIns="0">
            <a:spAutoFit/>
          </a:bodyPr>
          <a:lstStyle/>
          <a:p>
            <a:pPr algn="l">
              <a:lnSpc>
                <a:spcPts val="2599"/>
              </a:lnSpc>
            </a:pPr>
            <a:r>
              <a:rPr lang="en-US" sz="2599" i="true">
                <a:solidFill>
                  <a:srgbClr val="FFFCEF"/>
                </a:solidFill>
                <a:latin typeface="Roboto Italics"/>
                <a:ea typeface="Roboto Italics"/>
                <a:cs typeface="Roboto Italics"/>
                <a:sym typeface="Roboto Italics"/>
              </a:rPr>
              <a:t>Read the full article </a:t>
            </a:r>
            <a:r>
              <a:rPr lang="en-US" sz="2599" i="true" u="sng">
                <a:solidFill>
                  <a:srgbClr val="AF081A"/>
                </a:solidFill>
                <a:latin typeface="Roboto Italics"/>
                <a:ea typeface="Roboto Italics"/>
                <a:cs typeface="Roboto Italics"/>
                <a:sym typeface="Roboto Italics"/>
                <a:hlinkClick r:id="rId3" tooltip="https://www.hcollman.com/blog/"/>
              </a:rPr>
              <a:t>HERE</a:t>
            </a:r>
          </a:p>
        </p:txBody>
      </p:sp>
      <p:sp>
        <p:nvSpPr>
          <p:cNvPr name="TextBox 7" id="7"/>
          <p:cNvSpPr txBox="true"/>
          <p:nvPr/>
        </p:nvSpPr>
        <p:spPr>
          <a:xfrm rot="0">
            <a:off x="5934105" y="772170"/>
            <a:ext cx="3913096" cy="1626277"/>
          </a:xfrm>
          <a:prstGeom prst="rect">
            <a:avLst/>
          </a:prstGeom>
        </p:spPr>
        <p:txBody>
          <a:bodyPr anchor="t" rtlCol="false" tIns="0" lIns="0" bIns="0" rIns="0">
            <a:spAutoFit/>
          </a:bodyPr>
          <a:lstStyle/>
          <a:p>
            <a:pPr algn="l">
              <a:lnSpc>
                <a:spcPts val="4337"/>
              </a:lnSpc>
            </a:pPr>
            <a:r>
              <a:rPr lang="en-US" sz="3098" b="true">
                <a:solidFill>
                  <a:srgbClr val="E2B26A"/>
                </a:solidFill>
                <a:latin typeface="Roboto Bold"/>
                <a:ea typeface="Roboto Bold"/>
                <a:cs typeface="Roboto Bold"/>
                <a:sym typeface="Roboto Bold"/>
              </a:rPr>
              <a:t>Why Everyone Should Work in the Service Industry</a:t>
            </a:r>
          </a:p>
        </p:txBody>
      </p:sp>
      <p:sp>
        <p:nvSpPr>
          <p:cNvPr name="TextBox 8" id="8"/>
          <p:cNvSpPr txBox="true"/>
          <p:nvPr/>
        </p:nvSpPr>
        <p:spPr>
          <a:xfrm rot="0">
            <a:off x="639796" y="2808022"/>
            <a:ext cx="9853003" cy="6098818"/>
          </a:xfrm>
          <a:prstGeom prst="rect">
            <a:avLst/>
          </a:prstGeom>
        </p:spPr>
        <p:txBody>
          <a:bodyPr anchor="t" rtlCol="false" tIns="0" lIns="0" bIns="0" rIns="0">
            <a:spAutoFit/>
          </a:bodyPr>
          <a:lstStyle/>
          <a:p>
            <a:pPr algn="ctr">
              <a:lnSpc>
                <a:spcPts val="2887"/>
              </a:lnSpc>
            </a:pPr>
            <a:r>
              <a:rPr lang="en-US" sz="2291">
                <a:solidFill>
                  <a:srgbClr val="FFFCEF"/>
                </a:solidFill>
                <a:latin typeface="Roboto"/>
                <a:ea typeface="Roboto"/>
                <a:cs typeface="Roboto"/>
                <a:sym typeface="Roboto"/>
              </a:rPr>
              <a:t>Almost 6 years and counting of working in one of the most exhausting yet rewarding industries in the world. The service industry has many levels and faces, but the core is the same wherever you go. The lessons one learns when working in any restaurant or cafe are incredibly valuable and universally applicable in any field, especially ones where people are your main priority. </a:t>
            </a:r>
          </a:p>
          <a:p>
            <a:pPr algn="r">
              <a:lnSpc>
                <a:spcPts val="2887"/>
              </a:lnSpc>
            </a:pPr>
          </a:p>
          <a:p>
            <a:pPr algn="ctr">
              <a:lnSpc>
                <a:spcPts val="2887"/>
              </a:lnSpc>
            </a:pPr>
            <a:r>
              <a:rPr lang="en-US" sz="2291">
                <a:solidFill>
                  <a:srgbClr val="FFFCEF"/>
                </a:solidFill>
                <a:latin typeface="Roboto"/>
                <a:ea typeface="Roboto"/>
                <a:cs typeface="Roboto"/>
                <a:sym typeface="Roboto"/>
              </a:rPr>
              <a:t>Dealing with guests, coworkers, and corporate in the same place allows you to fine-tune your people skills to each situation to keep everyone happy. There are many other skills you learn both voluntarily and involuntarily, out on the floor and back in the kitchen. </a:t>
            </a:r>
          </a:p>
          <a:p>
            <a:pPr algn="ctr">
              <a:lnSpc>
                <a:spcPts val="2887"/>
              </a:lnSpc>
            </a:pPr>
          </a:p>
          <a:p>
            <a:pPr algn="ctr">
              <a:lnSpc>
                <a:spcPts val="2887"/>
              </a:lnSpc>
            </a:pPr>
            <a:r>
              <a:rPr lang="en-US" sz="2291">
                <a:solidFill>
                  <a:srgbClr val="FFFCEF"/>
                </a:solidFill>
                <a:latin typeface="Roboto"/>
                <a:ea typeface="Roboto"/>
                <a:cs typeface="Roboto"/>
                <a:sym typeface="Roboto"/>
              </a:rPr>
              <a:t>If you can handle a Sunday brunch rush with no OJ or pancake syrup, an agitated grill cook that only speaks Spanish, a hostess who can't say no, and a bartender that should have gone to sleep a little earlier the night before, you can handle anything. And I'm here to tell you, everyone should experience this at least one time.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6FAC9D"/>
        </a:solidFill>
      </p:bgPr>
    </p:bg>
    <p:spTree>
      <p:nvGrpSpPr>
        <p:cNvPr id="1" name=""/>
        <p:cNvGrpSpPr/>
        <p:nvPr/>
      </p:nvGrpSpPr>
      <p:grpSpPr>
        <a:xfrm>
          <a:off x="0" y="0"/>
          <a:ext cx="0" cy="0"/>
          <a:chOff x="0" y="0"/>
          <a:chExt cx="0" cy="0"/>
        </a:xfrm>
      </p:grpSpPr>
      <p:sp>
        <p:nvSpPr>
          <p:cNvPr name="Freeform 2" id="2"/>
          <p:cNvSpPr/>
          <p:nvPr/>
        </p:nvSpPr>
        <p:spPr>
          <a:xfrm flipH="false" flipV="false" rot="0">
            <a:off x="13503610" y="941471"/>
            <a:ext cx="3755690" cy="4114800"/>
          </a:xfrm>
          <a:custGeom>
            <a:avLst/>
            <a:gdLst/>
            <a:ahLst/>
            <a:cxnLst/>
            <a:rect r="r" b="b" t="t" l="l"/>
            <a:pathLst>
              <a:path h="4114800" w="3755690">
                <a:moveTo>
                  <a:pt x="0" y="0"/>
                </a:moveTo>
                <a:lnTo>
                  <a:pt x="3755690" y="0"/>
                </a:lnTo>
                <a:lnTo>
                  <a:pt x="375569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454161" y="815729"/>
            <a:ext cx="10455476" cy="1295400"/>
          </a:xfrm>
          <a:prstGeom prst="rect">
            <a:avLst/>
          </a:prstGeom>
        </p:spPr>
        <p:txBody>
          <a:bodyPr anchor="t" rtlCol="false" tIns="0" lIns="0" bIns="0" rIns="0">
            <a:spAutoFit/>
          </a:bodyPr>
          <a:lstStyle/>
          <a:p>
            <a:pPr algn="l">
              <a:lnSpc>
                <a:spcPts val="9900"/>
              </a:lnSpc>
            </a:pPr>
            <a:r>
              <a:rPr lang="en-US" b="true" sz="9000" i="true">
                <a:solidFill>
                  <a:srgbClr val="AF081A"/>
                </a:solidFill>
                <a:latin typeface="Antonio Bold Italics"/>
                <a:ea typeface="Antonio Bold Italics"/>
                <a:cs typeface="Antonio Bold Italics"/>
                <a:sym typeface="Antonio Bold Italics"/>
              </a:rPr>
              <a:t>HAPPY HOUR WITH HOLLY</a:t>
            </a:r>
          </a:p>
        </p:txBody>
      </p:sp>
      <p:sp>
        <p:nvSpPr>
          <p:cNvPr name="TextBox 4" id="4"/>
          <p:cNvSpPr txBox="true"/>
          <p:nvPr/>
        </p:nvSpPr>
        <p:spPr>
          <a:xfrm rot="0">
            <a:off x="929549" y="2516150"/>
            <a:ext cx="11504699" cy="2576636"/>
          </a:xfrm>
          <a:prstGeom prst="rect">
            <a:avLst/>
          </a:prstGeom>
        </p:spPr>
        <p:txBody>
          <a:bodyPr anchor="t" rtlCol="false" tIns="0" lIns="0" bIns="0" rIns="0">
            <a:spAutoFit/>
          </a:bodyPr>
          <a:lstStyle/>
          <a:p>
            <a:pPr algn="l">
              <a:lnSpc>
                <a:spcPts val="3405"/>
              </a:lnSpc>
            </a:pPr>
            <a:r>
              <a:rPr lang="en-US" sz="2432">
                <a:solidFill>
                  <a:srgbClr val="FFFCEF"/>
                </a:solidFill>
                <a:latin typeface="Roboto"/>
                <a:ea typeface="Roboto"/>
                <a:cs typeface="Roboto"/>
                <a:sym typeface="Roboto"/>
              </a:rPr>
              <a:t>During my Summer 2024 internship with local Charleston nonprofit OHM Radio 96.3FM, I had the chance to express my own interests through an hour-long LIVE radio show every week which I named "Happy Hour with Holly." I chose a local Charleston restaurant, combed through the menu to pick out a drink, appetizer, and entree, then matched three songs to each while discussing both the food and the music. </a:t>
            </a:r>
          </a:p>
        </p:txBody>
      </p:sp>
      <p:sp>
        <p:nvSpPr>
          <p:cNvPr name="TextBox 5" id="5"/>
          <p:cNvSpPr txBox="true"/>
          <p:nvPr/>
        </p:nvSpPr>
        <p:spPr>
          <a:xfrm rot="0">
            <a:off x="929549" y="5831402"/>
            <a:ext cx="3486453" cy="3274501"/>
          </a:xfrm>
          <a:prstGeom prst="rect">
            <a:avLst/>
          </a:prstGeom>
        </p:spPr>
        <p:txBody>
          <a:bodyPr anchor="t" rtlCol="false" tIns="0" lIns="0" bIns="0" rIns="0">
            <a:spAutoFit/>
          </a:bodyPr>
          <a:lstStyle/>
          <a:p>
            <a:pPr algn="l">
              <a:lnSpc>
                <a:spcPts val="3265"/>
              </a:lnSpc>
            </a:pPr>
            <a:r>
              <a:rPr lang="en-US" sz="2332">
                <a:solidFill>
                  <a:srgbClr val="FFFCEF"/>
                </a:solidFill>
                <a:latin typeface="Roboto"/>
                <a:ea typeface="Roboto"/>
                <a:cs typeface="Roboto"/>
                <a:sym typeface="Roboto"/>
              </a:rPr>
              <a:t>Enjoying some of the cuisine Charleston has to offer (for research, obviously) AND getting to share my music taste on the air? </a:t>
            </a:r>
          </a:p>
          <a:p>
            <a:pPr algn="l">
              <a:lnSpc>
                <a:spcPts val="3265"/>
              </a:lnSpc>
            </a:pPr>
          </a:p>
          <a:p>
            <a:pPr algn="l">
              <a:lnSpc>
                <a:spcPts val="3265"/>
              </a:lnSpc>
            </a:pPr>
            <a:r>
              <a:rPr lang="en-US" sz="2332" i="true">
                <a:solidFill>
                  <a:srgbClr val="FFFCEF"/>
                </a:solidFill>
                <a:latin typeface="Roboto Italics"/>
                <a:ea typeface="Roboto Italics"/>
                <a:cs typeface="Roboto Italics"/>
                <a:sym typeface="Roboto Italics"/>
              </a:rPr>
              <a:t>Sign me up!</a:t>
            </a:r>
          </a:p>
        </p:txBody>
      </p:sp>
      <p:sp>
        <p:nvSpPr>
          <p:cNvPr name="TextBox 6" id="6"/>
          <p:cNvSpPr txBox="true"/>
          <p:nvPr/>
        </p:nvSpPr>
        <p:spPr>
          <a:xfrm rot="0">
            <a:off x="8262099" y="5822975"/>
            <a:ext cx="11504699" cy="433511"/>
          </a:xfrm>
          <a:prstGeom prst="rect">
            <a:avLst/>
          </a:prstGeom>
        </p:spPr>
        <p:txBody>
          <a:bodyPr anchor="t" rtlCol="false" tIns="0" lIns="0" bIns="0" rIns="0">
            <a:spAutoFit/>
          </a:bodyPr>
          <a:lstStyle/>
          <a:p>
            <a:pPr algn="l">
              <a:lnSpc>
                <a:spcPts val="3405"/>
              </a:lnSpc>
            </a:pPr>
            <a:r>
              <a:rPr lang="en-US" sz="2432" i="true" b="true">
                <a:solidFill>
                  <a:srgbClr val="AF081A"/>
                </a:solidFill>
                <a:latin typeface="Roboto Bold Italics"/>
                <a:ea typeface="Roboto Bold Italics"/>
                <a:cs typeface="Roboto Bold Italics"/>
                <a:sym typeface="Roboto Bold Italics"/>
              </a:rPr>
              <a:t>Listen to my episode featuring The Watch Rooftop here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6FAC9D"/>
        </a:solidFill>
      </p:bgPr>
    </p:bg>
    <p:spTree>
      <p:nvGrpSpPr>
        <p:cNvPr id="1" name=""/>
        <p:cNvGrpSpPr/>
        <p:nvPr/>
      </p:nvGrpSpPr>
      <p:grpSpPr>
        <a:xfrm>
          <a:off x="0" y="0"/>
          <a:ext cx="0" cy="0"/>
          <a:chOff x="0" y="0"/>
          <a:chExt cx="0" cy="0"/>
        </a:xfrm>
      </p:grpSpPr>
      <p:grpSp>
        <p:nvGrpSpPr>
          <p:cNvPr name="Group 2" id="2"/>
          <p:cNvGrpSpPr/>
          <p:nvPr/>
        </p:nvGrpSpPr>
        <p:grpSpPr>
          <a:xfrm rot="0">
            <a:off x="344346" y="0"/>
            <a:ext cx="9672017" cy="10615135"/>
            <a:chOff x="0" y="0"/>
            <a:chExt cx="2202983" cy="2417796"/>
          </a:xfrm>
        </p:grpSpPr>
        <p:sp>
          <p:nvSpPr>
            <p:cNvPr name="Freeform 3" id="3"/>
            <p:cNvSpPr/>
            <p:nvPr/>
          </p:nvSpPr>
          <p:spPr>
            <a:xfrm flipH="false" flipV="false" rot="0">
              <a:off x="0" y="0"/>
              <a:ext cx="2202983" cy="2417796"/>
            </a:xfrm>
            <a:custGeom>
              <a:avLst/>
              <a:gdLst/>
              <a:ahLst/>
              <a:cxnLst/>
              <a:rect r="r" b="b" t="t" l="l"/>
              <a:pathLst>
                <a:path h="2417796" w="2202983">
                  <a:moveTo>
                    <a:pt x="0" y="0"/>
                  </a:moveTo>
                  <a:lnTo>
                    <a:pt x="2202983" y="0"/>
                  </a:lnTo>
                  <a:lnTo>
                    <a:pt x="2202983" y="2417796"/>
                  </a:lnTo>
                  <a:lnTo>
                    <a:pt x="0" y="2417796"/>
                  </a:lnTo>
                  <a:close/>
                </a:path>
              </a:pathLst>
            </a:custGeom>
            <a:blipFill>
              <a:blip r:embed="rId2"/>
              <a:stretch>
                <a:fillRect l="0" t="-7576" r="0" b="-7576"/>
              </a:stretch>
            </a:blipFill>
          </p:spPr>
        </p:sp>
      </p:grpSp>
      <p:sp>
        <p:nvSpPr>
          <p:cNvPr name="Freeform 4" id="4"/>
          <p:cNvSpPr/>
          <p:nvPr/>
        </p:nvSpPr>
        <p:spPr>
          <a:xfrm flipH="false" flipV="false" rot="0">
            <a:off x="12715502" y="6500335"/>
            <a:ext cx="6133171" cy="4114800"/>
          </a:xfrm>
          <a:custGeom>
            <a:avLst/>
            <a:gdLst/>
            <a:ahLst/>
            <a:cxnLst/>
            <a:rect r="r" b="b" t="t" l="l"/>
            <a:pathLst>
              <a:path h="4114800" w="6133171">
                <a:moveTo>
                  <a:pt x="0" y="0"/>
                </a:moveTo>
                <a:lnTo>
                  <a:pt x="6133171" y="0"/>
                </a:lnTo>
                <a:lnTo>
                  <a:pt x="613317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542392" y="1133475"/>
            <a:ext cx="6191195" cy="2783202"/>
          </a:xfrm>
          <a:prstGeom prst="rect">
            <a:avLst/>
          </a:prstGeom>
        </p:spPr>
        <p:txBody>
          <a:bodyPr anchor="t" rtlCol="false" tIns="0" lIns="0" bIns="0" rIns="0">
            <a:spAutoFit/>
          </a:bodyPr>
          <a:lstStyle/>
          <a:p>
            <a:pPr algn="l">
              <a:lnSpc>
                <a:spcPts val="10889"/>
              </a:lnSpc>
            </a:pPr>
            <a:r>
              <a:rPr lang="en-US" sz="9899" b="true">
                <a:solidFill>
                  <a:srgbClr val="AF081A"/>
                </a:solidFill>
                <a:latin typeface="Antonio Bold"/>
                <a:ea typeface="Antonio Bold"/>
                <a:cs typeface="Antonio Bold"/>
                <a:sym typeface="Antonio Bold"/>
              </a:rPr>
              <a:t>PRESS </a:t>
            </a:r>
          </a:p>
          <a:p>
            <a:pPr algn="l">
              <a:lnSpc>
                <a:spcPts val="10889"/>
              </a:lnSpc>
            </a:pPr>
            <a:r>
              <a:rPr lang="en-US" sz="9899" b="true">
                <a:solidFill>
                  <a:srgbClr val="AF081A"/>
                </a:solidFill>
                <a:latin typeface="Antonio Bold"/>
                <a:ea typeface="Antonio Bold"/>
                <a:cs typeface="Antonio Bold"/>
                <a:sym typeface="Antonio Bold"/>
              </a:rPr>
              <a:t>RELEASE</a:t>
            </a:r>
          </a:p>
        </p:txBody>
      </p:sp>
      <p:sp>
        <p:nvSpPr>
          <p:cNvPr name="TextBox 6" id="6"/>
          <p:cNvSpPr txBox="true"/>
          <p:nvPr/>
        </p:nvSpPr>
        <p:spPr>
          <a:xfrm rot="0">
            <a:off x="10426673" y="5086350"/>
            <a:ext cx="6573077" cy="1792906"/>
          </a:xfrm>
          <a:prstGeom prst="rect">
            <a:avLst/>
          </a:prstGeom>
        </p:spPr>
        <p:txBody>
          <a:bodyPr anchor="t" rtlCol="false" tIns="0" lIns="0" bIns="0" rIns="0">
            <a:spAutoFit/>
          </a:bodyPr>
          <a:lstStyle/>
          <a:p>
            <a:pPr algn="l">
              <a:lnSpc>
                <a:spcPts val="3574"/>
              </a:lnSpc>
            </a:pPr>
            <a:r>
              <a:rPr lang="en-US" sz="2553" b="true">
                <a:solidFill>
                  <a:srgbClr val="FFFCEF"/>
                </a:solidFill>
                <a:latin typeface="Roboto Bold"/>
                <a:ea typeface="Roboto Bold"/>
                <a:cs typeface="Roboto Bold"/>
                <a:sym typeface="Roboto Bold"/>
              </a:rPr>
              <a:t>Glen Jackson, Founder of Jackson Spalding, to Recieve Distinguished Mentor Award from the Martin Center for Mentorship in Communication </a:t>
            </a:r>
          </a:p>
        </p:txBody>
      </p:sp>
      <p:sp>
        <p:nvSpPr>
          <p:cNvPr name="TextBox 7" id="7"/>
          <p:cNvSpPr txBox="true"/>
          <p:nvPr/>
        </p:nvSpPr>
        <p:spPr>
          <a:xfrm rot="0">
            <a:off x="10426673" y="4082100"/>
            <a:ext cx="7418158" cy="838827"/>
          </a:xfrm>
          <a:prstGeom prst="rect">
            <a:avLst/>
          </a:prstGeom>
        </p:spPr>
        <p:txBody>
          <a:bodyPr anchor="t" rtlCol="false" tIns="0" lIns="0" bIns="0" rIns="0">
            <a:spAutoFit/>
          </a:bodyPr>
          <a:lstStyle/>
          <a:p>
            <a:pPr algn="l">
              <a:lnSpc>
                <a:spcPts val="3366"/>
              </a:lnSpc>
            </a:pPr>
            <a:r>
              <a:rPr lang="en-US" sz="2404" b="true">
                <a:solidFill>
                  <a:srgbClr val="FFFCEF"/>
                </a:solidFill>
                <a:latin typeface="Roboto Bold"/>
                <a:ea typeface="Roboto Bold"/>
                <a:cs typeface="Roboto Bold"/>
                <a:sym typeface="Roboto Bold"/>
              </a:rPr>
              <a:t>Written for The Martin Center for Mentorship in Communication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AF081A"/>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280106"/>
            <a:chOff x="0" y="0"/>
            <a:chExt cx="4816593" cy="1390645"/>
          </a:xfrm>
        </p:grpSpPr>
        <p:sp>
          <p:nvSpPr>
            <p:cNvPr name="Freeform 3" id="3"/>
            <p:cNvSpPr/>
            <p:nvPr/>
          </p:nvSpPr>
          <p:spPr>
            <a:xfrm flipH="false" flipV="false" rot="0">
              <a:off x="0" y="0"/>
              <a:ext cx="4816592" cy="1390645"/>
            </a:xfrm>
            <a:custGeom>
              <a:avLst/>
              <a:gdLst/>
              <a:ahLst/>
              <a:cxnLst/>
              <a:rect r="r" b="b" t="t" l="l"/>
              <a:pathLst>
                <a:path h="1390645" w="4816592">
                  <a:moveTo>
                    <a:pt x="0" y="0"/>
                  </a:moveTo>
                  <a:lnTo>
                    <a:pt x="4816592" y="0"/>
                  </a:lnTo>
                  <a:lnTo>
                    <a:pt x="4816592" y="1390645"/>
                  </a:lnTo>
                  <a:lnTo>
                    <a:pt x="0" y="1390645"/>
                  </a:lnTo>
                  <a:close/>
                </a:path>
              </a:pathLst>
            </a:custGeom>
            <a:solidFill>
              <a:srgbClr val="6FAC9D"/>
            </a:solidFill>
          </p:spPr>
        </p:sp>
        <p:sp>
          <p:nvSpPr>
            <p:cNvPr name="TextBox 4" id="4"/>
            <p:cNvSpPr txBox="true"/>
            <p:nvPr/>
          </p:nvSpPr>
          <p:spPr>
            <a:xfrm>
              <a:off x="0" y="19050"/>
              <a:ext cx="4816593" cy="1371595"/>
            </a:xfrm>
            <a:prstGeom prst="rect">
              <a:avLst/>
            </a:prstGeom>
          </p:spPr>
          <p:txBody>
            <a:bodyPr anchor="ctr" rtlCol="false" tIns="50800" lIns="50800" bIns="50800" rIns="50800"/>
            <a:lstStyle/>
            <a:p>
              <a:pPr algn="ctr">
                <a:lnSpc>
                  <a:spcPts val="1800"/>
                </a:lnSpc>
              </a:pPr>
            </a:p>
          </p:txBody>
        </p:sp>
      </p:grpSp>
      <p:grpSp>
        <p:nvGrpSpPr>
          <p:cNvPr name="Group 5" id="5"/>
          <p:cNvGrpSpPr/>
          <p:nvPr/>
        </p:nvGrpSpPr>
        <p:grpSpPr>
          <a:xfrm rot="0">
            <a:off x="1129955" y="748897"/>
            <a:ext cx="3554128" cy="3782312"/>
            <a:chOff x="0" y="0"/>
            <a:chExt cx="841097" cy="895098"/>
          </a:xfrm>
        </p:grpSpPr>
        <p:sp>
          <p:nvSpPr>
            <p:cNvPr name="Freeform 6" id="6"/>
            <p:cNvSpPr/>
            <p:nvPr/>
          </p:nvSpPr>
          <p:spPr>
            <a:xfrm flipH="false" flipV="false" rot="0">
              <a:off x="0" y="0"/>
              <a:ext cx="841097" cy="895098"/>
            </a:xfrm>
            <a:custGeom>
              <a:avLst/>
              <a:gdLst/>
              <a:ahLst/>
              <a:cxnLst/>
              <a:rect r="r" b="b" t="t" l="l"/>
              <a:pathLst>
                <a:path h="895098" w="841097">
                  <a:moveTo>
                    <a:pt x="0" y="0"/>
                  </a:moveTo>
                  <a:lnTo>
                    <a:pt x="841097" y="0"/>
                  </a:lnTo>
                  <a:lnTo>
                    <a:pt x="841097" y="895098"/>
                  </a:lnTo>
                  <a:lnTo>
                    <a:pt x="0" y="895098"/>
                  </a:lnTo>
                  <a:close/>
                </a:path>
              </a:pathLst>
            </a:custGeom>
            <a:blipFill>
              <a:blip r:embed="rId2"/>
              <a:stretch>
                <a:fillRect l="0" t="-12644" r="0" b="-12644"/>
              </a:stretch>
            </a:blipFill>
          </p:spPr>
        </p:sp>
      </p:grpSp>
      <p:grpSp>
        <p:nvGrpSpPr>
          <p:cNvPr name="Group 7" id="7"/>
          <p:cNvGrpSpPr/>
          <p:nvPr/>
        </p:nvGrpSpPr>
        <p:grpSpPr>
          <a:xfrm rot="0">
            <a:off x="5287942" y="748897"/>
            <a:ext cx="7362540" cy="3782312"/>
            <a:chOff x="0" y="0"/>
            <a:chExt cx="1742372" cy="895098"/>
          </a:xfrm>
        </p:grpSpPr>
        <p:sp>
          <p:nvSpPr>
            <p:cNvPr name="Freeform 8" id="8"/>
            <p:cNvSpPr/>
            <p:nvPr/>
          </p:nvSpPr>
          <p:spPr>
            <a:xfrm flipH="false" flipV="false" rot="0">
              <a:off x="0" y="0"/>
              <a:ext cx="1742372" cy="895098"/>
            </a:xfrm>
            <a:custGeom>
              <a:avLst/>
              <a:gdLst/>
              <a:ahLst/>
              <a:cxnLst/>
              <a:rect r="r" b="b" t="t" l="l"/>
              <a:pathLst>
                <a:path h="895098" w="1742372">
                  <a:moveTo>
                    <a:pt x="0" y="0"/>
                  </a:moveTo>
                  <a:lnTo>
                    <a:pt x="1742372" y="0"/>
                  </a:lnTo>
                  <a:lnTo>
                    <a:pt x="1742372" y="895098"/>
                  </a:lnTo>
                  <a:lnTo>
                    <a:pt x="0" y="895098"/>
                  </a:lnTo>
                  <a:close/>
                </a:path>
              </a:pathLst>
            </a:custGeom>
            <a:blipFill>
              <a:blip r:embed="rId3"/>
              <a:stretch>
                <a:fillRect l="0" t="-14885" r="0" b="-14885"/>
              </a:stretch>
            </a:blipFill>
          </p:spPr>
        </p:sp>
      </p:grpSp>
      <p:sp>
        <p:nvSpPr>
          <p:cNvPr name="Freeform 9" id="9"/>
          <p:cNvSpPr/>
          <p:nvPr/>
        </p:nvSpPr>
        <p:spPr>
          <a:xfrm flipH="false" flipV="false" rot="0">
            <a:off x="7877158" y="6850117"/>
            <a:ext cx="739666" cy="739666"/>
          </a:xfrm>
          <a:custGeom>
            <a:avLst/>
            <a:gdLst/>
            <a:ahLst/>
            <a:cxnLst/>
            <a:rect r="r" b="b" t="t" l="l"/>
            <a:pathLst>
              <a:path h="739666" w="739666">
                <a:moveTo>
                  <a:pt x="0" y="0"/>
                </a:moveTo>
                <a:lnTo>
                  <a:pt x="739665" y="0"/>
                </a:lnTo>
                <a:lnTo>
                  <a:pt x="739665" y="739666"/>
                </a:lnTo>
                <a:lnTo>
                  <a:pt x="0" y="7396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13250557" y="748897"/>
            <a:ext cx="3907488" cy="3782312"/>
            <a:chOff x="0" y="0"/>
            <a:chExt cx="924721" cy="895098"/>
          </a:xfrm>
        </p:grpSpPr>
        <p:sp>
          <p:nvSpPr>
            <p:cNvPr name="Freeform 11" id="11"/>
            <p:cNvSpPr/>
            <p:nvPr/>
          </p:nvSpPr>
          <p:spPr>
            <a:xfrm flipH="false" flipV="false" rot="0">
              <a:off x="0" y="0"/>
              <a:ext cx="924721" cy="895098"/>
            </a:xfrm>
            <a:custGeom>
              <a:avLst/>
              <a:gdLst/>
              <a:ahLst/>
              <a:cxnLst/>
              <a:rect r="r" b="b" t="t" l="l"/>
              <a:pathLst>
                <a:path h="895098" w="924721">
                  <a:moveTo>
                    <a:pt x="0" y="0"/>
                  </a:moveTo>
                  <a:lnTo>
                    <a:pt x="924721" y="0"/>
                  </a:lnTo>
                  <a:lnTo>
                    <a:pt x="924721" y="895098"/>
                  </a:lnTo>
                  <a:lnTo>
                    <a:pt x="0" y="895098"/>
                  </a:lnTo>
                  <a:close/>
                </a:path>
              </a:pathLst>
            </a:custGeom>
            <a:blipFill>
              <a:blip r:embed="rId6"/>
              <a:stretch>
                <a:fillRect l="0" t="-18956" r="0" b="-18956"/>
              </a:stretch>
            </a:blipFill>
          </p:spPr>
        </p:sp>
      </p:grpSp>
      <p:sp>
        <p:nvSpPr>
          <p:cNvPr name="Freeform 12" id="12"/>
          <p:cNvSpPr/>
          <p:nvPr/>
        </p:nvSpPr>
        <p:spPr>
          <a:xfrm flipH="false" flipV="false" rot="0">
            <a:off x="7877158" y="8039490"/>
            <a:ext cx="737962" cy="737962"/>
          </a:xfrm>
          <a:custGeom>
            <a:avLst/>
            <a:gdLst/>
            <a:ahLst/>
            <a:cxnLst/>
            <a:rect r="r" b="b" t="t" l="l"/>
            <a:pathLst>
              <a:path h="737962" w="737962">
                <a:moveTo>
                  <a:pt x="0" y="0"/>
                </a:moveTo>
                <a:lnTo>
                  <a:pt x="737962" y="0"/>
                </a:lnTo>
                <a:lnTo>
                  <a:pt x="737962" y="737962"/>
                </a:lnTo>
                <a:lnTo>
                  <a:pt x="0" y="7379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2281501" y="6851821"/>
            <a:ext cx="737962" cy="737962"/>
          </a:xfrm>
          <a:custGeom>
            <a:avLst/>
            <a:gdLst/>
            <a:ahLst/>
            <a:cxnLst/>
            <a:rect r="r" b="b" t="t" l="l"/>
            <a:pathLst>
              <a:path h="737962" w="737962">
                <a:moveTo>
                  <a:pt x="0" y="0"/>
                </a:moveTo>
                <a:lnTo>
                  <a:pt x="737962" y="0"/>
                </a:lnTo>
                <a:lnTo>
                  <a:pt x="737962" y="737962"/>
                </a:lnTo>
                <a:lnTo>
                  <a:pt x="0" y="73796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12281501" y="8039490"/>
            <a:ext cx="737962" cy="737962"/>
          </a:xfrm>
          <a:custGeom>
            <a:avLst/>
            <a:gdLst/>
            <a:ahLst/>
            <a:cxnLst/>
            <a:rect r="r" b="b" t="t" l="l"/>
            <a:pathLst>
              <a:path h="737962" w="737962">
                <a:moveTo>
                  <a:pt x="0" y="0"/>
                </a:moveTo>
                <a:lnTo>
                  <a:pt x="737962" y="0"/>
                </a:lnTo>
                <a:lnTo>
                  <a:pt x="737962" y="737962"/>
                </a:lnTo>
                <a:lnTo>
                  <a:pt x="0" y="73796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1129955" y="6543123"/>
            <a:ext cx="6102547" cy="2552700"/>
          </a:xfrm>
          <a:prstGeom prst="rect">
            <a:avLst/>
          </a:prstGeom>
        </p:spPr>
        <p:txBody>
          <a:bodyPr anchor="t" rtlCol="false" tIns="0" lIns="0" bIns="0" rIns="0">
            <a:spAutoFit/>
          </a:bodyPr>
          <a:lstStyle/>
          <a:p>
            <a:pPr algn="l">
              <a:lnSpc>
                <a:spcPts val="9900"/>
              </a:lnSpc>
            </a:pPr>
            <a:r>
              <a:rPr lang="en-US" sz="9000" b="true">
                <a:solidFill>
                  <a:srgbClr val="FFFCEF"/>
                </a:solidFill>
                <a:latin typeface="Antonio Bold"/>
                <a:ea typeface="Antonio Bold"/>
                <a:cs typeface="Antonio Bold"/>
                <a:sym typeface="Antonio Bold"/>
              </a:rPr>
              <a:t>LET’S WORK TOGETHER!</a:t>
            </a:r>
          </a:p>
        </p:txBody>
      </p:sp>
      <p:sp>
        <p:nvSpPr>
          <p:cNvPr name="TextBox 16" id="16"/>
          <p:cNvSpPr txBox="true"/>
          <p:nvPr/>
        </p:nvSpPr>
        <p:spPr>
          <a:xfrm rot="0">
            <a:off x="8815145" y="7218488"/>
            <a:ext cx="2569094" cy="371181"/>
          </a:xfrm>
          <a:prstGeom prst="rect">
            <a:avLst/>
          </a:prstGeom>
        </p:spPr>
        <p:txBody>
          <a:bodyPr anchor="t" rtlCol="false" tIns="0" lIns="0" bIns="0" rIns="0">
            <a:spAutoFit/>
          </a:bodyPr>
          <a:lstStyle/>
          <a:p>
            <a:pPr algn="l">
              <a:lnSpc>
                <a:spcPts val="2685"/>
              </a:lnSpc>
            </a:pPr>
            <a:r>
              <a:rPr lang="en-US" sz="2685">
                <a:solidFill>
                  <a:srgbClr val="FFFCEF"/>
                </a:solidFill>
                <a:latin typeface="Roboto"/>
                <a:ea typeface="Roboto"/>
                <a:cs typeface="Roboto"/>
                <a:sym typeface="Roboto"/>
              </a:rPr>
              <a:t>704-512-9600</a:t>
            </a:r>
          </a:p>
        </p:txBody>
      </p:sp>
      <p:sp>
        <p:nvSpPr>
          <p:cNvPr name="TextBox 17" id="17"/>
          <p:cNvSpPr txBox="true"/>
          <p:nvPr/>
        </p:nvSpPr>
        <p:spPr>
          <a:xfrm rot="0">
            <a:off x="13217785" y="7218488"/>
            <a:ext cx="4435982" cy="371181"/>
          </a:xfrm>
          <a:prstGeom prst="rect">
            <a:avLst/>
          </a:prstGeom>
        </p:spPr>
        <p:txBody>
          <a:bodyPr anchor="t" rtlCol="false" tIns="0" lIns="0" bIns="0" rIns="0">
            <a:spAutoFit/>
          </a:bodyPr>
          <a:lstStyle/>
          <a:p>
            <a:pPr algn="l">
              <a:lnSpc>
                <a:spcPts val="2685"/>
              </a:lnSpc>
            </a:pPr>
            <a:r>
              <a:rPr lang="en-US" sz="2685">
                <a:solidFill>
                  <a:srgbClr val="FFFCEF"/>
                </a:solidFill>
                <a:latin typeface="Roboto"/>
                <a:ea typeface="Roboto"/>
                <a:cs typeface="Roboto"/>
                <a:sym typeface="Roboto"/>
              </a:rPr>
              <a:t>holliscollman1@gmail.com</a:t>
            </a:r>
          </a:p>
        </p:txBody>
      </p:sp>
      <p:sp>
        <p:nvSpPr>
          <p:cNvPr name="TextBox 18" id="18"/>
          <p:cNvSpPr txBox="true"/>
          <p:nvPr/>
        </p:nvSpPr>
        <p:spPr>
          <a:xfrm rot="0">
            <a:off x="8815145" y="8406157"/>
            <a:ext cx="2569094" cy="363488"/>
          </a:xfrm>
          <a:prstGeom prst="rect">
            <a:avLst/>
          </a:prstGeom>
        </p:spPr>
        <p:txBody>
          <a:bodyPr anchor="t" rtlCol="false" tIns="0" lIns="0" bIns="0" rIns="0">
            <a:spAutoFit/>
          </a:bodyPr>
          <a:lstStyle/>
          <a:p>
            <a:pPr algn="l">
              <a:lnSpc>
                <a:spcPts val="2685"/>
              </a:lnSpc>
            </a:pPr>
            <a:r>
              <a:rPr lang="en-US" sz="2685" u="sng">
                <a:solidFill>
                  <a:srgbClr val="FFFCEF"/>
                </a:solidFill>
                <a:latin typeface="Roboto"/>
                <a:ea typeface="Roboto"/>
                <a:cs typeface="Roboto"/>
                <a:sym typeface="Roboto"/>
                <a:hlinkClick r:id="rId13" tooltip="http://www.linkedin.com/in/holliscollman"/>
              </a:rPr>
              <a:t>Hollis Collman</a:t>
            </a:r>
          </a:p>
        </p:txBody>
      </p:sp>
      <p:sp>
        <p:nvSpPr>
          <p:cNvPr name="TextBox 19" id="19"/>
          <p:cNvSpPr txBox="true"/>
          <p:nvPr/>
        </p:nvSpPr>
        <p:spPr>
          <a:xfrm rot="0">
            <a:off x="13217785" y="8406157"/>
            <a:ext cx="3764131" cy="363488"/>
          </a:xfrm>
          <a:prstGeom prst="rect">
            <a:avLst/>
          </a:prstGeom>
        </p:spPr>
        <p:txBody>
          <a:bodyPr anchor="t" rtlCol="false" tIns="0" lIns="0" bIns="0" rIns="0">
            <a:spAutoFit/>
          </a:bodyPr>
          <a:lstStyle/>
          <a:p>
            <a:pPr algn="l">
              <a:lnSpc>
                <a:spcPts val="2685"/>
              </a:lnSpc>
            </a:pPr>
            <a:r>
              <a:rPr lang="en-US" sz="2685" u="sng">
                <a:solidFill>
                  <a:srgbClr val="FFFCEF"/>
                </a:solidFill>
                <a:latin typeface="Roboto"/>
                <a:ea typeface="Roboto"/>
                <a:cs typeface="Roboto"/>
                <a:sym typeface="Roboto"/>
                <a:hlinkClick r:id="rId14" tooltip="https://www.hcollman.com"/>
              </a:rPr>
              <a:t>www.hcollman.com</a:t>
            </a:r>
          </a:p>
        </p:txBody>
      </p:sp>
      <p:sp>
        <p:nvSpPr>
          <p:cNvPr name="TextBox 20" id="20"/>
          <p:cNvSpPr txBox="true"/>
          <p:nvPr/>
        </p:nvSpPr>
        <p:spPr>
          <a:xfrm rot="0">
            <a:off x="8815145" y="6802492"/>
            <a:ext cx="1786605" cy="332416"/>
          </a:xfrm>
          <a:prstGeom prst="rect">
            <a:avLst/>
          </a:prstGeom>
        </p:spPr>
        <p:txBody>
          <a:bodyPr anchor="t" rtlCol="false" tIns="0" lIns="0" bIns="0" rIns="0">
            <a:spAutoFit/>
          </a:bodyPr>
          <a:lstStyle/>
          <a:p>
            <a:pPr algn="l">
              <a:lnSpc>
                <a:spcPts val="2631"/>
              </a:lnSpc>
            </a:pPr>
            <a:r>
              <a:rPr lang="en-US" sz="1879">
                <a:solidFill>
                  <a:srgbClr val="FFFCEF"/>
                </a:solidFill>
                <a:latin typeface="Roboto"/>
                <a:ea typeface="Roboto"/>
                <a:cs typeface="Roboto"/>
                <a:sym typeface="Roboto"/>
              </a:rPr>
              <a:t>Phone Number</a:t>
            </a:r>
          </a:p>
        </p:txBody>
      </p:sp>
      <p:sp>
        <p:nvSpPr>
          <p:cNvPr name="TextBox 21" id="21"/>
          <p:cNvSpPr txBox="true"/>
          <p:nvPr/>
        </p:nvSpPr>
        <p:spPr>
          <a:xfrm rot="0">
            <a:off x="13217785" y="6802492"/>
            <a:ext cx="1786605" cy="332416"/>
          </a:xfrm>
          <a:prstGeom prst="rect">
            <a:avLst/>
          </a:prstGeom>
        </p:spPr>
        <p:txBody>
          <a:bodyPr anchor="t" rtlCol="false" tIns="0" lIns="0" bIns="0" rIns="0">
            <a:spAutoFit/>
          </a:bodyPr>
          <a:lstStyle/>
          <a:p>
            <a:pPr algn="l">
              <a:lnSpc>
                <a:spcPts val="2631"/>
              </a:lnSpc>
            </a:pPr>
            <a:r>
              <a:rPr lang="en-US" sz="1879">
                <a:solidFill>
                  <a:srgbClr val="FFFCEF"/>
                </a:solidFill>
                <a:latin typeface="Roboto"/>
                <a:ea typeface="Roboto"/>
                <a:cs typeface="Roboto"/>
                <a:sym typeface="Roboto"/>
              </a:rPr>
              <a:t>Email Address</a:t>
            </a:r>
          </a:p>
        </p:txBody>
      </p:sp>
      <p:sp>
        <p:nvSpPr>
          <p:cNvPr name="TextBox 22" id="22"/>
          <p:cNvSpPr txBox="true"/>
          <p:nvPr/>
        </p:nvSpPr>
        <p:spPr>
          <a:xfrm rot="0">
            <a:off x="8815145" y="7990162"/>
            <a:ext cx="1786605" cy="332416"/>
          </a:xfrm>
          <a:prstGeom prst="rect">
            <a:avLst/>
          </a:prstGeom>
        </p:spPr>
        <p:txBody>
          <a:bodyPr anchor="t" rtlCol="false" tIns="0" lIns="0" bIns="0" rIns="0">
            <a:spAutoFit/>
          </a:bodyPr>
          <a:lstStyle/>
          <a:p>
            <a:pPr algn="l">
              <a:lnSpc>
                <a:spcPts val="2631"/>
              </a:lnSpc>
            </a:pPr>
            <a:r>
              <a:rPr lang="en-US" sz="1879">
                <a:solidFill>
                  <a:srgbClr val="FFFCEF"/>
                </a:solidFill>
                <a:latin typeface="Roboto"/>
                <a:ea typeface="Roboto"/>
                <a:cs typeface="Roboto"/>
                <a:sym typeface="Roboto"/>
              </a:rPr>
              <a:t>LinkedIn</a:t>
            </a:r>
          </a:p>
        </p:txBody>
      </p:sp>
      <p:sp>
        <p:nvSpPr>
          <p:cNvPr name="TextBox 23" id="23"/>
          <p:cNvSpPr txBox="true"/>
          <p:nvPr/>
        </p:nvSpPr>
        <p:spPr>
          <a:xfrm rot="0">
            <a:off x="13217785" y="7990162"/>
            <a:ext cx="2163197" cy="332416"/>
          </a:xfrm>
          <a:prstGeom prst="rect">
            <a:avLst/>
          </a:prstGeom>
        </p:spPr>
        <p:txBody>
          <a:bodyPr anchor="t" rtlCol="false" tIns="0" lIns="0" bIns="0" rIns="0">
            <a:spAutoFit/>
          </a:bodyPr>
          <a:lstStyle/>
          <a:p>
            <a:pPr algn="l">
              <a:lnSpc>
                <a:spcPts val="2631"/>
              </a:lnSpc>
            </a:pPr>
            <a:r>
              <a:rPr lang="en-US" sz="1879">
                <a:solidFill>
                  <a:srgbClr val="FFFCEF"/>
                </a:solidFill>
                <a:latin typeface="Roboto"/>
                <a:ea typeface="Roboto"/>
                <a:cs typeface="Roboto"/>
                <a:sym typeface="Roboto"/>
              </a:rPr>
              <a:t>Personal Website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DAGllr0IisE</dc:identifier>
  <dcterms:modified xsi:type="dcterms:W3CDTF">2011-08-01T06:04:30Z</dcterms:modified>
  <cp:revision>1</cp:revision>
  <dc:title>Hollis Collman portfolio</dc:title>
</cp:coreProperties>
</file>